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AE26946A-B609-4806-B7F3-5C7CF2B418EA}" type="datetimeFigureOut">
              <a:rPr lang="en-US" smtClean="0"/>
              <a:t>9/15/2021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0DCEA08-C6D5-4CD5-8CEE-D4D390175CA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26946A-B609-4806-B7F3-5C7CF2B418EA}" type="datetimeFigureOut">
              <a:rPr lang="en-US" smtClean="0"/>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CEA08-C6D5-4CD5-8CEE-D4D390175C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26946A-B609-4806-B7F3-5C7CF2B418EA}" type="datetimeFigureOut">
              <a:rPr lang="en-US" smtClean="0"/>
              <a:t>9/15/2021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CEA08-C6D5-4CD5-8CEE-D4D390175C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AE26946A-B609-4806-B7F3-5C7CF2B418EA}" type="datetimeFigureOut">
              <a:rPr lang="en-US" smtClean="0"/>
              <a:t>9/15/2021</a:t>
            </a:fld>
            <a:endParaRPr lang="en-US"/>
          </a:p>
        </p:txBody>
      </p:sp>
      <p:sp>
        <p:nvSpPr>
          <p:cNvPr id="9" name="Slide Number Placeholder 8"/>
          <p:cNvSpPr>
            <a:spLocks noGrp="1"/>
          </p:cNvSpPr>
          <p:nvPr>
            <p:ph type="sldNum" sz="quarter" idx="15"/>
          </p:nvPr>
        </p:nvSpPr>
        <p:spPr/>
        <p:txBody>
          <a:bodyPr rtlCol="0"/>
          <a:lstStyle/>
          <a:p>
            <a:fld id="{70DCEA08-C6D5-4CD5-8CEE-D4D390175CA0}"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AE26946A-B609-4806-B7F3-5C7CF2B418EA}" type="datetimeFigureOut">
              <a:rPr lang="en-US" smtClean="0"/>
              <a:t>9/15/2021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0DCEA08-C6D5-4CD5-8CEE-D4D390175CA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E26946A-B609-4806-B7F3-5C7CF2B418EA}" type="datetimeFigureOut">
              <a:rPr lang="en-US" smtClean="0"/>
              <a:t>9/15/2021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CEA08-C6D5-4CD5-8CEE-D4D390175CA0}"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AE26946A-B609-4806-B7F3-5C7CF2B418EA}" type="datetimeFigureOut">
              <a:rPr lang="en-US" smtClean="0"/>
              <a:t>9/15/2021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DCEA08-C6D5-4CD5-8CEE-D4D390175CA0}"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E26946A-B609-4806-B7F3-5C7CF2B418EA}" type="datetimeFigureOut">
              <a:rPr lang="en-US" smtClean="0"/>
              <a:t>9/15/2021</a:t>
            </a:fld>
            <a:endParaRPr lang="en-US"/>
          </a:p>
        </p:txBody>
      </p:sp>
      <p:sp>
        <p:nvSpPr>
          <p:cNvPr id="7" name="Slide Number Placeholder 6"/>
          <p:cNvSpPr>
            <a:spLocks noGrp="1"/>
          </p:cNvSpPr>
          <p:nvPr>
            <p:ph type="sldNum" sz="quarter" idx="11"/>
          </p:nvPr>
        </p:nvSpPr>
        <p:spPr/>
        <p:txBody>
          <a:bodyPr rtlCol="0"/>
          <a:lstStyle/>
          <a:p>
            <a:fld id="{70DCEA08-C6D5-4CD5-8CEE-D4D390175CA0}"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26946A-B609-4806-B7F3-5C7CF2B418EA}" type="datetimeFigureOut">
              <a:rPr lang="en-US" smtClean="0"/>
              <a:t>9/15/2021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DCEA08-C6D5-4CD5-8CEE-D4D390175C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AE26946A-B609-4806-B7F3-5C7CF2B418EA}" type="datetimeFigureOut">
              <a:rPr lang="en-US" smtClean="0"/>
              <a:t>9/15/2021</a:t>
            </a:fld>
            <a:endParaRPr lang="en-US"/>
          </a:p>
        </p:txBody>
      </p:sp>
      <p:sp>
        <p:nvSpPr>
          <p:cNvPr id="22" name="Slide Number Placeholder 21"/>
          <p:cNvSpPr>
            <a:spLocks noGrp="1"/>
          </p:cNvSpPr>
          <p:nvPr>
            <p:ph type="sldNum" sz="quarter" idx="15"/>
          </p:nvPr>
        </p:nvSpPr>
        <p:spPr/>
        <p:txBody>
          <a:bodyPr rtlCol="0"/>
          <a:lstStyle/>
          <a:p>
            <a:fld id="{70DCEA08-C6D5-4CD5-8CEE-D4D390175CA0}"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AE26946A-B609-4806-B7F3-5C7CF2B418EA}" type="datetimeFigureOut">
              <a:rPr lang="en-US" smtClean="0"/>
              <a:t>9/15/2021</a:t>
            </a:fld>
            <a:endParaRPr lang="en-US"/>
          </a:p>
        </p:txBody>
      </p:sp>
      <p:sp>
        <p:nvSpPr>
          <p:cNvPr id="18" name="Slide Number Placeholder 17"/>
          <p:cNvSpPr>
            <a:spLocks noGrp="1"/>
          </p:cNvSpPr>
          <p:nvPr>
            <p:ph type="sldNum" sz="quarter" idx="11"/>
          </p:nvPr>
        </p:nvSpPr>
        <p:spPr/>
        <p:txBody>
          <a:bodyPr rtlCol="0"/>
          <a:lstStyle/>
          <a:p>
            <a:fld id="{70DCEA08-C6D5-4CD5-8CEE-D4D390175CA0}"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E26946A-B609-4806-B7F3-5C7CF2B418EA}" type="datetimeFigureOut">
              <a:rPr lang="en-US" smtClean="0"/>
              <a:t>9/15/2021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0DCEA08-C6D5-4CD5-8CEE-D4D390175CA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295400"/>
            <a:ext cx="6172200" cy="3657600"/>
          </a:xfrm>
        </p:spPr>
        <p:txBody>
          <a:bodyPr/>
          <a:lstStyle/>
          <a:p>
            <a:pPr algn="ctr"/>
            <a:r>
              <a:rPr lang="en-US" sz="3600" dirty="0" smtClean="0">
                <a:solidFill>
                  <a:schemeClr val="tx1"/>
                </a:solidFill>
                <a:latin typeface="Arial" pitchFamily="34" charset="0"/>
                <a:cs typeface="Arial" pitchFamily="34" charset="0"/>
              </a:rPr>
              <a:t>E-retail </a:t>
            </a:r>
            <a:r>
              <a:rPr lang="en-US" sz="3600" dirty="0" smtClean="0">
                <a:solidFill>
                  <a:schemeClr val="tx1"/>
                </a:solidFill>
                <a:latin typeface="Arial" pitchFamily="34" charset="0"/>
                <a:cs typeface="Arial" pitchFamily="34" charset="0"/>
              </a:rPr>
              <a:t>factors for customer activation and retention: A case study from Indian e-commerce customers</a:t>
            </a:r>
            <a:r>
              <a:rPr lang="en-US" dirty="0" smtClean="0">
                <a:solidFill>
                  <a:schemeClr val="tx1"/>
                </a:solidFill>
                <a:latin typeface="Arial" pitchFamily="34" charset="0"/>
                <a:cs typeface="Arial" pitchFamily="34" charset="0"/>
              </a:rPr>
              <a:t>. </a:t>
            </a:r>
            <a:endParaRPr lang="en-US"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183277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7467600" cy="2743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352800"/>
            <a:ext cx="7315200" cy="2667000"/>
          </a:xfrm>
          <a:prstGeom prst="rect">
            <a:avLst/>
          </a:prstGeom>
          <a:noFill/>
          <a:ln>
            <a:noFill/>
          </a:ln>
        </p:spPr>
      </p:pic>
    </p:spTree>
    <p:extLst>
      <p:ext uri="{BB962C8B-B14F-4D97-AF65-F5344CB8AC3E}">
        <p14:creationId xmlns:p14="http://schemas.microsoft.com/office/powerpoint/2010/main" val="202832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990600"/>
            <a:ext cx="7467600" cy="22098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429000"/>
            <a:ext cx="7162800" cy="2268855"/>
          </a:xfrm>
          <a:prstGeom prst="rect">
            <a:avLst/>
          </a:prstGeom>
          <a:noFill/>
          <a:ln>
            <a:noFill/>
          </a:ln>
        </p:spPr>
      </p:pic>
    </p:spTree>
    <p:extLst>
      <p:ext uri="{BB962C8B-B14F-4D97-AF65-F5344CB8AC3E}">
        <p14:creationId xmlns:p14="http://schemas.microsoft.com/office/powerpoint/2010/main" val="74279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lstStyle/>
          <a:p>
            <a:pPr marL="0" indent="0">
              <a:buNone/>
            </a:pPr>
            <a:r>
              <a:rPr lang="en-US" b="1" dirty="0">
                <a:latin typeface="Arial" pitchFamily="34" charset="0"/>
                <a:cs typeface="Arial" pitchFamily="34" charset="0"/>
              </a:rPr>
              <a:t>Multi </a:t>
            </a:r>
            <a:r>
              <a:rPr lang="en-US" b="1" dirty="0" err="1" smtClean="0">
                <a:latin typeface="Arial" pitchFamily="34" charset="0"/>
                <a:cs typeface="Arial" pitchFamily="34" charset="0"/>
              </a:rPr>
              <a:t>Varient</a:t>
            </a:r>
            <a:r>
              <a:rPr lang="en-US" b="1" dirty="0" smtClean="0">
                <a:latin typeface="Arial" pitchFamily="34" charset="0"/>
                <a:cs typeface="Arial" pitchFamily="34" charset="0"/>
              </a:rPr>
              <a:t> </a:t>
            </a:r>
            <a:r>
              <a:rPr lang="en-US" b="1" dirty="0">
                <a:latin typeface="Arial" pitchFamily="34" charset="0"/>
                <a:cs typeface="Arial" pitchFamily="34" charset="0"/>
              </a:rPr>
              <a:t>Analysis:</a:t>
            </a:r>
            <a:endParaRPr lang="en-US" dirty="0">
              <a:latin typeface="Arial" pitchFamily="34" charset="0"/>
              <a:cs typeface="Arial" pitchFamily="34"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sz="2000" dirty="0" smtClean="0">
                <a:latin typeface="Times New Roman" pitchFamily="18" charset="0"/>
                <a:cs typeface="Times New Roman" pitchFamily="18" charset="0"/>
              </a:rPr>
              <a:t>Above are the distribution of all the columns.</a:t>
            </a:r>
            <a:endParaRPr lang="en-US" sz="20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7239000" cy="19050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0400"/>
            <a:ext cx="7239000" cy="1523797"/>
          </a:xfrm>
          <a:prstGeom prst="rect">
            <a:avLst/>
          </a:prstGeom>
          <a:noFill/>
          <a:ln>
            <a:noFill/>
          </a:ln>
        </p:spPr>
      </p:pic>
    </p:spTree>
    <p:extLst>
      <p:ext uri="{BB962C8B-B14F-4D97-AF65-F5344CB8AC3E}">
        <p14:creationId xmlns:p14="http://schemas.microsoft.com/office/powerpoint/2010/main" val="230735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marL="0" indent="0">
              <a:buNone/>
            </a:pPr>
            <a:r>
              <a:rPr lang="en-US" b="1" dirty="0" err="1">
                <a:latin typeface="Arial" pitchFamily="34" charset="0"/>
                <a:cs typeface="Arial" pitchFamily="34" charset="0"/>
              </a:rPr>
              <a:t>Histplot</a:t>
            </a:r>
            <a:r>
              <a:rPr lang="en-US" dirty="0" smtClean="0">
                <a:latin typeface="Arial" pitchFamily="34" charset="0"/>
                <a:cs typeface="Arial" pitchFamily="34" charset="0"/>
              </a:rPr>
              <a:t>:</a:t>
            </a:r>
          </a:p>
          <a:p>
            <a:pPr marL="0" indent="0">
              <a:buNone/>
            </a:pPr>
            <a:endParaRPr lang="en-US"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r>
              <a:rPr lang="en-US" sz="2000" dirty="0" smtClean="0">
                <a:latin typeface="Times New Roman" pitchFamily="18" charset="0"/>
                <a:cs typeface="Times New Roman" pitchFamily="18" charset="0"/>
              </a:rPr>
              <a:t>Above are the </a:t>
            </a:r>
            <a:r>
              <a:rPr lang="en-US" sz="2000" dirty="0" err="1" smtClean="0">
                <a:latin typeface="Times New Roman" pitchFamily="18" charset="0"/>
                <a:cs typeface="Times New Roman" pitchFamily="18" charset="0"/>
              </a:rPr>
              <a:t>histplot</a:t>
            </a:r>
            <a:r>
              <a:rPr lang="en-US" sz="2000" dirty="0" smtClean="0">
                <a:latin typeface="Times New Roman" pitchFamily="18" charset="0"/>
                <a:cs typeface="Times New Roman" pitchFamily="18" charset="0"/>
              </a:rPr>
              <a:t> of all the columns</a:t>
            </a:r>
            <a:endParaRPr lang="en-US" sz="2000" dirty="0">
              <a:latin typeface="Times New Roman" pitchFamily="18" charset="0"/>
              <a:cs typeface="Times New Roman" pitchFamily="18" charset="0"/>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7848600" cy="337185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41893"/>
            <a:ext cx="654050" cy="647700"/>
          </a:xfrm>
          <a:prstGeom prst="rect">
            <a:avLst/>
          </a:prstGeom>
          <a:noFill/>
          <a:ln>
            <a:noFill/>
          </a:ln>
        </p:spPr>
      </p:pic>
    </p:spTree>
    <p:extLst>
      <p:ext uri="{BB962C8B-B14F-4D97-AF65-F5344CB8AC3E}">
        <p14:creationId xmlns:p14="http://schemas.microsoft.com/office/powerpoint/2010/main" val="65476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pPr marL="0" indent="0">
              <a:buNone/>
            </a:pPr>
            <a:r>
              <a:rPr lang="en-IN" b="1" dirty="0">
                <a:latin typeface="Arial" pitchFamily="34" charset="0"/>
                <a:cs typeface="Arial" pitchFamily="34" charset="0"/>
              </a:rPr>
              <a:t>Checking </a:t>
            </a:r>
            <a:r>
              <a:rPr lang="en-IN" b="1" dirty="0" smtClean="0">
                <a:latin typeface="Arial" pitchFamily="34" charset="0"/>
                <a:cs typeface="Arial" pitchFamily="34" charset="0"/>
              </a:rPr>
              <a:t>Outliers:</a:t>
            </a:r>
          </a:p>
          <a:p>
            <a:pPr marL="0" indent="0">
              <a:buNone/>
            </a:pPr>
            <a:endParaRPr lang="en-IN" b="1" dirty="0">
              <a:latin typeface="Arial" pitchFamily="34" charset="0"/>
              <a:cs typeface="Arial" pitchFamily="34" charset="0"/>
            </a:endParaRPr>
          </a:p>
          <a:p>
            <a:pPr marL="0" indent="0">
              <a:buNone/>
            </a:pPr>
            <a:endParaRPr lang="en-IN" b="1" dirty="0" smtClean="0">
              <a:latin typeface="Arial" pitchFamily="34" charset="0"/>
              <a:cs typeface="Arial" pitchFamily="34" charset="0"/>
            </a:endParaRPr>
          </a:p>
          <a:p>
            <a:pPr marL="0" indent="0">
              <a:buNone/>
            </a:pPr>
            <a:endParaRPr lang="en-IN" b="1"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219200"/>
            <a:ext cx="5562600" cy="2133599"/>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366" y="3962400"/>
            <a:ext cx="5562600" cy="1816100"/>
          </a:xfrm>
          <a:prstGeom prst="rect">
            <a:avLst/>
          </a:prstGeom>
          <a:noFill/>
          <a:ln>
            <a:noFill/>
          </a:ln>
        </p:spPr>
      </p:pic>
    </p:spTree>
    <p:extLst>
      <p:ext uri="{BB962C8B-B14F-4D97-AF65-F5344CB8AC3E}">
        <p14:creationId xmlns:p14="http://schemas.microsoft.com/office/powerpoint/2010/main" val="174185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81000"/>
            <a:ext cx="7467600" cy="2253688"/>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430620"/>
            <a:ext cx="7391400" cy="2131980"/>
          </a:xfrm>
          <a:prstGeom prst="rect">
            <a:avLst/>
          </a:prstGeom>
          <a:noFill/>
          <a:ln>
            <a:noFill/>
          </a:ln>
        </p:spPr>
      </p:pic>
    </p:spTree>
    <p:extLst>
      <p:ext uri="{BB962C8B-B14F-4D97-AF65-F5344CB8AC3E}">
        <p14:creationId xmlns:p14="http://schemas.microsoft.com/office/powerpoint/2010/main" val="53242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609600"/>
            <a:ext cx="7467600" cy="2296145"/>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472774"/>
            <a:ext cx="7315200" cy="2089826"/>
          </a:xfrm>
          <a:prstGeom prst="rect">
            <a:avLst/>
          </a:prstGeom>
          <a:noFill/>
          <a:ln>
            <a:noFill/>
          </a:ln>
        </p:spPr>
      </p:pic>
    </p:spTree>
    <p:extLst>
      <p:ext uri="{BB962C8B-B14F-4D97-AF65-F5344CB8AC3E}">
        <p14:creationId xmlns:p14="http://schemas.microsoft.com/office/powerpoint/2010/main" val="351454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22570" y="762000"/>
            <a:ext cx="7467600" cy="24384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505200"/>
            <a:ext cx="7315200" cy="2133600"/>
          </a:xfrm>
          <a:prstGeom prst="rect">
            <a:avLst/>
          </a:prstGeom>
          <a:noFill/>
          <a:ln>
            <a:noFill/>
          </a:ln>
        </p:spPr>
      </p:pic>
    </p:spTree>
    <p:extLst>
      <p:ext uri="{BB962C8B-B14F-4D97-AF65-F5344CB8AC3E}">
        <p14:creationId xmlns:p14="http://schemas.microsoft.com/office/powerpoint/2010/main" val="25227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7467600" cy="23622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657600"/>
            <a:ext cx="7391400" cy="2209800"/>
          </a:xfrm>
          <a:prstGeom prst="rect">
            <a:avLst/>
          </a:prstGeom>
          <a:noFill/>
          <a:ln>
            <a:noFill/>
          </a:ln>
        </p:spPr>
      </p:pic>
    </p:spTree>
    <p:extLst>
      <p:ext uri="{BB962C8B-B14F-4D97-AF65-F5344CB8AC3E}">
        <p14:creationId xmlns:p14="http://schemas.microsoft.com/office/powerpoint/2010/main" val="353282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38200"/>
            <a:ext cx="7467600" cy="2372303"/>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581400"/>
            <a:ext cx="7239000" cy="1981200"/>
          </a:xfrm>
          <a:prstGeom prst="rect">
            <a:avLst/>
          </a:prstGeom>
          <a:noFill/>
          <a:ln>
            <a:noFill/>
          </a:ln>
        </p:spPr>
      </p:pic>
    </p:spTree>
    <p:extLst>
      <p:ext uri="{BB962C8B-B14F-4D97-AF65-F5344CB8AC3E}">
        <p14:creationId xmlns:p14="http://schemas.microsoft.com/office/powerpoint/2010/main" val="133180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162800" cy="792162"/>
          </a:xfrm>
        </p:spPr>
        <p:txBody>
          <a:bodyPr>
            <a:normAutofit/>
          </a:bodyPr>
          <a:lstStyle/>
          <a:p>
            <a:r>
              <a:rPr lang="en-US" sz="2800" b="1" u="sng" dirty="0" smtClean="0">
                <a:solidFill>
                  <a:schemeClr val="tx1"/>
                </a:solidFill>
                <a:latin typeface="Arial" pitchFamily="34" charset="0"/>
                <a:cs typeface="Arial" pitchFamily="34" charset="0"/>
              </a:rPr>
              <a:t>1. Problem Definition</a:t>
            </a:r>
            <a:r>
              <a:rPr lang="en-US" sz="2800" b="1" u="sng" dirty="0"/>
              <a:t>:</a:t>
            </a:r>
            <a:endParaRPr lang="en-US" sz="2800" b="1" u="sng" dirty="0"/>
          </a:p>
        </p:txBody>
      </p:sp>
      <p:sp>
        <p:nvSpPr>
          <p:cNvPr id="3" name="Content Placeholder 2"/>
          <p:cNvSpPr>
            <a:spLocks noGrp="1"/>
          </p:cNvSpPr>
          <p:nvPr>
            <p:ph sz="quarter" idx="1"/>
          </p:nvPr>
        </p:nvSpPr>
        <p:spPr>
          <a:xfrm>
            <a:off x="762000" y="1600200"/>
            <a:ext cx="7162800" cy="4873752"/>
          </a:xfrm>
        </p:spPr>
        <p:txBody>
          <a:bodyPr/>
          <a:lstStyle/>
          <a:p>
            <a:pPr marL="0" indent="0" algn="just">
              <a:buNone/>
            </a:pPr>
            <a:r>
              <a:rPr lang="en-IN" sz="2000" dirty="0" smtClean="0">
                <a:latin typeface="Times New Roman" pitchFamily="18" charset="0"/>
                <a:cs typeface="Times New Roman" pitchFamily="18" charset="0"/>
              </a:rPr>
              <a:t>Many </a:t>
            </a:r>
            <a:r>
              <a:rPr lang="en-IN" sz="2000" dirty="0">
                <a:latin typeface="Times New Roman" pitchFamily="18" charset="0"/>
                <a:cs typeface="Times New Roman" pitchFamily="18" charset="0"/>
              </a:rPr>
              <a:t>companies think that marketing is all about selling of products and how the company will increase its profitability in the market share and not considering after sales service to be able to know whether the customers are satisfied with the products are able to use it. The main problem is ‘what kind of strategies is expected from telecommunication industries to be able to retain their customers?’  Five major factors that contributed to the success of an e-commerce store have been identified as: service quality, system quality, information quality, trust and net benefit.</a:t>
            </a: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696039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2000" dirty="0">
                <a:latin typeface="Times New Roman" pitchFamily="18" charset="0"/>
                <a:cs typeface="Times New Roman" pitchFamily="18" charset="0"/>
              </a:rPr>
              <a:t>Here above many columns outlier was presents.</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7010400" cy="2252345"/>
          </a:xfrm>
          <a:prstGeom prst="rect">
            <a:avLst/>
          </a:prstGeom>
          <a:noFill/>
          <a:ln>
            <a:noFill/>
          </a:ln>
        </p:spPr>
      </p:pic>
    </p:spTree>
    <p:extLst>
      <p:ext uri="{BB962C8B-B14F-4D97-AF65-F5344CB8AC3E}">
        <p14:creationId xmlns:p14="http://schemas.microsoft.com/office/powerpoint/2010/main" val="73699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pPr marL="0" indent="0">
              <a:buNone/>
            </a:pPr>
            <a:r>
              <a:rPr lang="en-US" b="1" u="sng" dirty="0" smtClean="0">
                <a:latin typeface="Arial" pitchFamily="34" charset="0"/>
                <a:cs typeface="Arial" pitchFamily="34" charset="0"/>
              </a:rPr>
              <a:t>4. Preprocessing Steps:</a:t>
            </a:r>
          </a:p>
          <a:p>
            <a:pPr marL="0" indent="0">
              <a:buNone/>
            </a:pPr>
            <a:endParaRPr lang="en-US" b="1" dirty="0">
              <a:latin typeface="Arial" pitchFamily="34" charset="0"/>
              <a:cs typeface="Arial" pitchFamily="34" charset="0"/>
            </a:endParaRPr>
          </a:p>
          <a:p>
            <a:pPr marL="0" indent="0">
              <a:buNone/>
            </a:pPr>
            <a:endParaRPr lang="en-US" b="1" dirty="0" smtClean="0">
              <a:latin typeface="Arial" pitchFamily="34" charset="0"/>
              <a:cs typeface="Arial" pitchFamily="34" charset="0"/>
            </a:endParaRPr>
          </a:p>
          <a:p>
            <a:pPr marL="0" indent="0">
              <a:buNone/>
            </a:pPr>
            <a:endParaRPr lang="en-US" b="1" dirty="0">
              <a:latin typeface="Arial" pitchFamily="34" charset="0"/>
              <a:cs typeface="Arial" pitchFamily="34" charset="0"/>
            </a:endParaRPr>
          </a:p>
          <a:p>
            <a:pPr marL="0" indent="0">
              <a:buNone/>
            </a:pPr>
            <a:endParaRPr lang="en-US" b="1" dirty="0">
              <a:latin typeface="Arial" pitchFamily="34" charset="0"/>
              <a:cs typeface="Arial" pitchFamily="34" charset="0"/>
            </a:endParaRPr>
          </a:p>
          <a:p>
            <a:pPr marL="0" indent="0">
              <a:buNone/>
            </a:pPr>
            <a:endParaRPr lang="en-IN" sz="2000" dirty="0" smtClean="0"/>
          </a:p>
          <a:p>
            <a:pPr marL="0" indent="0">
              <a:buNone/>
            </a:pPr>
            <a:endParaRPr lang="en-IN" sz="2000" dirty="0"/>
          </a:p>
          <a:p>
            <a:pPr marL="0" indent="0" algn="just">
              <a:buNone/>
            </a:pPr>
            <a:r>
              <a:rPr lang="en-IN" sz="2000" dirty="0" smtClean="0"/>
              <a:t>Here </a:t>
            </a:r>
            <a:r>
              <a:rPr lang="en-IN" sz="2000" dirty="0"/>
              <a:t>in above ‘How many times you have made an online purchase in the past 1 year?’ Column count the unique values and replace some unique values</a:t>
            </a:r>
            <a:r>
              <a:rPr lang="en-IN" sz="2000" dirty="0" smtClean="0"/>
              <a:t>.</a:t>
            </a:r>
          </a:p>
          <a:p>
            <a:pPr marL="0" indent="0">
              <a:buNone/>
            </a:pPr>
            <a:endParaRPr lang="en-US" sz="2000" b="1" dirty="0" smtClean="0">
              <a:latin typeface="Arial" pitchFamily="34" charset="0"/>
              <a:cs typeface="Arial" pitchFamily="34" charset="0"/>
            </a:endParaRPr>
          </a:p>
          <a:p>
            <a:pPr marL="0" indent="0">
              <a:buNone/>
            </a:pPr>
            <a:endParaRPr lang="en-US" sz="2000" b="1" dirty="0">
              <a:latin typeface="Arial" pitchFamily="34" charset="0"/>
              <a:cs typeface="Arial"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6934200" cy="1905000"/>
          </a:xfrm>
          <a:prstGeom prst="rect">
            <a:avLst/>
          </a:prstGeom>
          <a:noFill/>
          <a:ln>
            <a:noFill/>
          </a:ln>
        </p:spPr>
      </p:pic>
    </p:spTree>
    <p:extLst>
      <p:ext uri="{BB962C8B-B14F-4D97-AF65-F5344CB8AC3E}">
        <p14:creationId xmlns:p14="http://schemas.microsoft.com/office/powerpoint/2010/main" val="153520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lstStyle/>
          <a:p>
            <a:pPr marL="0" lvl="0" indent="0">
              <a:buNone/>
            </a:pPr>
            <a:endParaRPr lang="en-US" dirty="0" smtClean="0">
              <a:latin typeface="Times New Roman" pitchFamily="18" charset="0"/>
              <a:ea typeface="Times New Roman" pitchFamily="18" charset="0"/>
              <a:cs typeface="Times New Roman" pitchFamily="18" charset="0"/>
            </a:endParaRPr>
          </a:p>
          <a:p>
            <a:pPr lvl="0"/>
            <a:endParaRPr lang="en-US" dirty="0">
              <a:latin typeface="Times New Roman" pitchFamily="18" charset="0"/>
              <a:ea typeface="Times New Roman" pitchFamily="18" charset="0"/>
              <a:cs typeface="Times New Roman" pitchFamily="18" charset="0"/>
            </a:endParaRPr>
          </a:p>
          <a:p>
            <a:pPr lvl="0"/>
            <a:endParaRPr lang="en-US" dirty="0" smtClean="0">
              <a:latin typeface="Times New Roman" pitchFamily="18" charset="0"/>
              <a:ea typeface="Times New Roman" pitchFamily="18" charset="0"/>
              <a:cs typeface="Times New Roman" pitchFamily="18" charset="0"/>
            </a:endParaRPr>
          </a:p>
          <a:p>
            <a:pPr lvl="0"/>
            <a:endParaRPr lang="en-US" dirty="0">
              <a:latin typeface="Times New Roman" pitchFamily="18" charset="0"/>
              <a:ea typeface="Times New Roman" pitchFamily="18" charset="0"/>
              <a:cs typeface="Times New Roman" pitchFamily="18" charset="0"/>
            </a:endParaRPr>
          </a:p>
          <a:p>
            <a:pPr lvl="0"/>
            <a:endParaRPr lang="en-US" dirty="0" smtClean="0">
              <a:latin typeface="Times New Roman" pitchFamily="18" charset="0"/>
              <a:ea typeface="Times New Roman" pitchFamily="18" charset="0"/>
              <a:cs typeface="Times New Roman" pitchFamily="18" charset="0"/>
            </a:endParaRPr>
          </a:p>
          <a:p>
            <a:pPr marL="0" lvl="0" indent="0">
              <a:buNone/>
            </a:pPr>
            <a:endParaRPr lang="en-US" dirty="0" smtClean="0">
              <a:latin typeface="Times New Roman" pitchFamily="18" charset="0"/>
              <a:ea typeface="Times New Roman" pitchFamily="18" charset="0"/>
              <a:cs typeface="Times New Roman" pitchFamily="18" charset="0"/>
            </a:endParaRPr>
          </a:p>
          <a:p>
            <a:pPr marL="0" lvl="0" indent="0">
              <a:buNone/>
            </a:pPr>
            <a:endParaRPr lang="en-US" dirty="0">
              <a:latin typeface="Times New Roman" pitchFamily="18" charset="0"/>
              <a:ea typeface="Times New Roman" pitchFamily="18" charset="0"/>
              <a:cs typeface="Times New Roman" pitchFamily="18" charset="0"/>
            </a:endParaRPr>
          </a:p>
          <a:p>
            <a:pPr marL="0" lvl="0" indent="0">
              <a:buNone/>
            </a:pPr>
            <a:endParaRPr lang="en-US" dirty="0" smtClean="0">
              <a:latin typeface="Times New Roman" pitchFamily="18" charset="0"/>
              <a:ea typeface="Times New Roman" pitchFamily="18" charset="0"/>
              <a:cs typeface="Times New Roman" pitchFamily="18" charset="0"/>
            </a:endParaRPr>
          </a:p>
          <a:p>
            <a:pPr marL="0" lvl="0" indent="0" algn="just">
              <a:buNone/>
            </a:pPr>
            <a:r>
              <a:rPr lang="en-US" sz="2000" dirty="0" smtClean="0">
                <a:latin typeface="Times New Roman" pitchFamily="18" charset="0"/>
                <a:ea typeface="Times New Roman" pitchFamily="18" charset="0"/>
                <a:cs typeface="Times New Roman" pitchFamily="18" charset="0"/>
              </a:rPr>
              <a:t>Here </a:t>
            </a:r>
            <a:r>
              <a:rPr lang="en-US" sz="2000" dirty="0">
                <a:latin typeface="Times New Roman" pitchFamily="18" charset="0"/>
                <a:ea typeface="Times New Roman" pitchFamily="18" charset="0"/>
                <a:cs typeface="Times New Roman" pitchFamily="18" charset="0"/>
              </a:rPr>
              <a:t>in above </a:t>
            </a:r>
            <a:r>
              <a:rPr lang="en-US" sz="2000" dirty="0">
                <a:solidFill>
                  <a:srgbClr val="000000"/>
                </a:solidFill>
                <a:latin typeface="Times New Roman" pitchFamily="18" charset="0"/>
                <a:ea typeface="Times New Roman" pitchFamily="18" charset="0"/>
                <a:cs typeface="Times New Roman" pitchFamily="18" charset="0"/>
              </a:rPr>
              <a:t>Since How Long You are Shopping Online ? in </a:t>
            </a:r>
            <a:r>
              <a:rPr lang="en-US" sz="2000" dirty="0" smtClean="0">
                <a:solidFill>
                  <a:srgbClr val="000000"/>
                </a:solidFill>
                <a:latin typeface="Times New Roman" pitchFamily="18" charset="0"/>
                <a:ea typeface="Times New Roman" pitchFamily="18" charset="0"/>
                <a:cs typeface="Times New Roman" pitchFamily="18" charset="0"/>
              </a:rPr>
              <a:t>this Column </a:t>
            </a:r>
            <a:r>
              <a:rPr lang="en-US" sz="2000" dirty="0">
                <a:solidFill>
                  <a:srgbClr val="000000"/>
                </a:solidFill>
                <a:latin typeface="Times New Roman" pitchFamily="18" charset="0"/>
                <a:ea typeface="Times New Roman" pitchFamily="18" charset="0"/>
                <a:cs typeface="Times New Roman" pitchFamily="18" charset="0"/>
              </a:rPr>
              <a:t>replace the values with ‘Average years of shopping online</a:t>
            </a:r>
            <a:r>
              <a:rPr lang="en-US" sz="2000" dirty="0" smtClean="0">
                <a:solidFill>
                  <a:srgbClr val="000000"/>
                </a:solidFill>
                <a:latin typeface="Times New Roman" pitchFamily="18" charset="0"/>
                <a:ea typeface="Times New Roman" pitchFamily="18" charset="0"/>
                <a:cs typeface="Times New Roman" pitchFamily="18" charset="0"/>
              </a:rPr>
              <a:t>’. And </a:t>
            </a:r>
            <a:r>
              <a:rPr lang="en-US" sz="2000" dirty="0">
                <a:solidFill>
                  <a:srgbClr val="000000"/>
                </a:solidFill>
                <a:latin typeface="Times New Roman" pitchFamily="18" charset="0"/>
                <a:ea typeface="Times New Roman" pitchFamily="18" charset="0"/>
                <a:cs typeface="Times New Roman" pitchFamily="18" charset="0"/>
              </a:rPr>
              <a:t>replace some values of ‘Which city do you shop online </a:t>
            </a:r>
            <a:r>
              <a:rPr lang="en-US" sz="2000" dirty="0" err="1">
                <a:solidFill>
                  <a:srgbClr val="000000"/>
                </a:solidFill>
                <a:latin typeface="Times New Roman" pitchFamily="18" charset="0"/>
                <a:ea typeface="Times New Roman" pitchFamily="18" charset="0"/>
                <a:cs typeface="Times New Roman" pitchFamily="18" charset="0"/>
              </a:rPr>
              <a:t>from?’column</a:t>
            </a:r>
            <a:r>
              <a:rPr lang="en-US" sz="2000" dirty="0">
                <a:solidFill>
                  <a:srgbClr val="000000"/>
                </a:solidFill>
                <a:latin typeface="Times New Roman" pitchFamily="18" charset="0"/>
                <a:ea typeface="Times New Roman" pitchFamily="18" charset="0"/>
                <a:cs typeface="Times New Roman" pitchFamily="18" charset="0"/>
              </a:rPr>
              <a:t>.</a:t>
            </a:r>
            <a:r>
              <a:rPr lang="en-US" sz="2000" dirty="0">
                <a:latin typeface="Times New Roman" pitchFamily="18" charset="0"/>
                <a:cs typeface="Times New Roman" pitchFamily="18" charset="0"/>
              </a:rPr>
              <a:t> </a:t>
            </a:r>
          </a:p>
          <a:p>
            <a:pPr algn="just"/>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38200" y="829944"/>
            <a:ext cx="6705600" cy="3056256"/>
          </a:xfrm>
          <a:prstGeom prst="rect">
            <a:avLst/>
          </a:prstGeom>
          <a:noFill/>
          <a:ln>
            <a:noFill/>
          </a:ln>
        </p:spPr>
      </p:pic>
    </p:spTree>
    <p:extLst>
      <p:ext uri="{BB962C8B-B14F-4D97-AF65-F5344CB8AC3E}">
        <p14:creationId xmlns:p14="http://schemas.microsoft.com/office/powerpoint/2010/main" val="1389225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pPr marL="0" indent="0">
              <a:buNone/>
            </a:pPr>
            <a:r>
              <a:rPr lang="en-US" b="1" u="sng" dirty="0">
                <a:latin typeface="Arial" pitchFamily="34" charset="0"/>
                <a:cs typeface="Arial" pitchFamily="34" charset="0"/>
              </a:rPr>
              <a:t>Encoding</a:t>
            </a:r>
            <a:r>
              <a:rPr lang="en-US" b="1" u="sng" dirty="0" smtClean="0">
                <a:latin typeface="Arial" pitchFamily="34" charset="0"/>
                <a:cs typeface="Arial" pitchFamily="34" charset="0"/>
              </a:rPr>
              <a:t>:</a:t>
            </a:r>
          </a:p>
          <a:p>
            <a:pPr marL="0" indent="0">
              <a:buNone/>
            </a:pPr>
            <a:endParaRPr lang="en-US" b="1" u="sng" dirty="0">
              <a:latin typeface="Arial" pitchFamily="34" charset="0"/>
              <a:cs typeface="Arial" pitchFamily="34" charset="0"/>
            </a:endParaRPr>
          </a:p>
          <a:p>
            <a:pPr marL="0" indent="0">
              <a:buNone/>
            </a:pPr>
            <a:endParaRPr lang="en-US" b="1" u="sng" dirty="0" smtClean="0">
              <a:latin typeface="Arial" pitchFamily="34" charset="0"/>
              <a:cs typeface="Arial" pitchFamily="34" charset="0"/>
            </a:endParaRPr>
          </a:p>
          <a:p>
            <a:pPr marL="0" indent="0">
              <a:buNone/>
            </a:pPr>
            <a:endParaRPr lang="en-US" b="1" u="sng" dirty="0">
              <a:latin typeface="Arial" pitchFamily="34" charset="0"/>
              <a:cs typeface="Arial" pitchFamily="34" charset="0"/>
            </a:endParaRPr>
          </a:p>
          <a:p>
            <a:pPr marL="0" indent="0">
              <a:buNone/>
            </a:pPr>
            <a:endParaRPr lang="en-US" b="1" u="sng" dirty="0" smtClean="0">
              <a:latin typeface="Arial" pitchFamily="34" charset="0"/>
              <a:cs typeface="Arial" pitchFamily="34" charset="0"/>
            </a:endParaRPr>
          </a:p>
          <a:p>
            <a:pPr marL="0" indent="0">
              <a:buNone/>
            </a:pPr>
            <a:endParaRPr lang="en-US" b="1" u="sng" dirty="0">
              <a:latin typeface="Arial" pitchFamily="34" charset="0"/>
              <a:cs typeface="Arial" pitchFamily="34" charset="0"/>
            </a:endParaRPr>
          </a:p>
          <a:p>
            <a:pPr marL="0" indent="0">
              <a:buNone/>
            </a:pPr>
            <a:endParaRPr lang="en-US" b="1" u="sng" dirty="0" smtClean="0">
              <a:latin typeface="Arial" pitchFamily="34" charset="0"/>
              <a:cs typeface="Arial" pitchFamily="34" charset="0"/>
            </a:endParaRPr>
          </a:p>
          <a:p>
            <a:pPr marL="0" indent="0">
              <a:buNone/>
            </a:pPr>
            <a:endParaRPr lang="en-US" b="1" u="sng" dirty="0">
              <a:latin typeface="Arial" pitchFamily="34" charset="0"/>
              <a:cs typeface="Arial" pitchFamily="34"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Here </a:t>
            </a:r>
            <a:r>
              <a:rPr lang="en-US" sz="2000" dirty="0">
                <a:latin typeface="Times New Roman" pitchFamily="18" charset="0"/>
                <a:cs typeface="Times New Roman" pitchFamily="18" charset="0"/>
              </a:rPr>
              <a:t>use Ordinal encoder  and label encoder to replace the categorical values into numeric.</a:t>
            </a:r>
          </a:p>
          <a:p>
            <a:pPr marL="0" indent="0">
              <a:buNone/>
            </a:pPr>
            <a:endParaRPr lang="en-US" b="1" u="sng"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239000" cy="2819400"/>
          </a:xfrm>
          <a:prstGeom prst="rect">
            <a:avLst/>
          </a:prstGeom>
          <a:noFill/>
          <a:ln>
            <a:noFill/>
          </a:ln>
        </p:spPr>
      </p:pic>
    </p:spTree>
    <p:extLst>
      <p:ext uri="{BB962C8B-B14F-4D97-AF65-F5344CB8AC3E}">
        <p14:creationId xmlns:p14="http://schemas.microsoft.com/office/powerpoint/2010/main" val="97018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571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Content Placeholder 6"/>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609600"/>
            <a:ext cx="7467600" cy="3187265"/>
          </a:xfrm>
          <a:prstGeom prst="rect">
            <a:avLst/>
          </a:prstGeom>
          <a:noFill/>
          <a:ln>
            <a:noFill/>
          </a:ln>
        </p:spPr>
      </p:pic>
      <p:sp>
        <p:nvSpPr>
          <p:cNvPr id="8" name="Rectangle 7"/>
          <p:cNvSpPr/>
          <p:nvPr/>
        </p:nvSpPr>
        <p:spPr>
          <a:xfrm>
            <a:off x="685800" y="4267200"/>
            <a:ext cx="7086600" cy="1015663"/>
          </a:xfrm>
          <a:prstGeom prst="rect">
            <a:avLst/>
          </a:prstGeom>
        </p:spPr>
        <p:txBody>
          <a:bodyPr wrap="square">
            <a:spAutoFit/>
          </a:bodyPr>
          <a:lstStyle/>
          <a:p>
            <a:pPr algn="just"/>
            <a:r>
              <a:rPr lang="en-IN" sz="2000" dirty="0">
                <a:latin typeface="Times New Roman" pitchFamily="18" charset="0"/>
                <a:cs typeface="Times New Roman" pitchFamily="18" charset="0"/>
              </a:rPr>
              <a:t>After converting categorical values into numeric using </a:t>
            </a:r>
            <a:r>
              <a:rPr lang="en-IN" sz="2000" dirty="0" err="1">
                <a:latin typeface="Times New Roman" pitchFamily="18" charset="0"/>
                <a:cs typeface="Times New Roman" pitchFamily="18" charset="0"/>
              </a:rPr>
              <a:t>Lable</a:t>
            </a:r>
            <a:r>
              <a:rPr lang="en-IN" sz="2000" dirty="0">
                <a:latin typeface="Times New Roman" pitchFamily="18" charset="0"/>
                <a:cs typeface="Times New Roman" pitchFamily="18" charset="0"/>
              </a:rPr>
              <a:t> encoder and Ordinal encoder then display dataset columns using </a:t>
            </a:r>
            <a:r>
              <a:rPr lang="en-IN" sz="2000" dirty="0" err="1">
                <a:latin typeface="Times New Roman" pitchFamily="18" charset="0"/>
                <a:cs typeface="Times New Roman" pitchFamily="18" charset="0"/>
              </a:rPr>
              <a:t>df.head</a:t>
            </a:r>
            <a:r>
              <a:rPr lang="en-IN" sz="2000" dirty="0">
                <a:latin typeface="Times New Roman" pitchFamily="18" charset="0"/>
                <a:cs typeface="Times New Roman" pitchFamily="18" charset="0"/>
              </a:rPr>
              <a:t>() here all </a:t>
            </a:r>
            <a:r>
              <a:rPr lang="en-IN" sz="2000" dirty="0" err="1">
                <a:latin typeface="Times New Roman" pitchFamily="18" charset="0"/>
                <a:cs typeface="Times New Roman" pitchFamily="18" charset="0"/>
              </a:rPr>
              <a:t>all</a:t>
            </a:r>
            <a:r>
              <a:rPr lang="en-IN" sz="2000" dirty="0">
                <a:latin typeface="Times New Roman" pitchFamily="18" charset="0"/>
                <a:cs typeface="Times New Roman" pitchFamily="18" charset="0"/>
              </a:rPr>
              <a:t> categorical values into </a:t>
            </a:r>
            <a:r>
              <a:rPr lang="en-IN" sz="2000" dirty="0" smtClean="0">
                <a:latin typeface="Times New Roman" pitchFamily="18" charset="0"/>
                <a:cs typeface="Times New Roman" pitchFamily="18" charset="0"/>
              </a:rPr>
              <a:t>numeric.</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66195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lstStyle/>
          <a:p>
            <a:pPr marL="0" indent="0">
              <a:buNone/>
            </a:pPr>
            <a:r>
              <a:rPr lang="en-US" b="1" dirty="0">
                <a:latin typeface="Arial" pitchFamily="34" charset="0"/>
                <a:cs typeface="Arial" pitchFamily="34" charset="0"/>
              </a:rPr>
              <a:t>Correlation</a:t>
            </a:r>
            <a:r>
              <a:rPr lang="en-US" b="1" dirty="0" smtClean="0">
                <a:latin typeface="Arial" pitchFamily="34" charset="0"/>
                <a:cs typeface="Arial" pitchFamily="34" charset="0"/>
              </a:rPr>
              <a:t>:</a:t>
            </a:r>
          </a:p>
          <a:p>
            <a:pPr marL="0" indent="0">
              <a:buNone/>
            </a:pPr>
            <a:endParaRPr lang="en-US" dirty="0">
              <a:latin typeface="Arial" pitchFamily="34" charset="0"/>
              <a:cs typeface="Arial" pitchFamily="34" charset="0"/>
            </a:endParaRP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219200"/>
            <a:ext cx="7315200" cy="3581400"/>
          </a:xfrm>
          <a:prstGeom prst="rect">
            <a:avLst/>
          </a:prstGeom>
          <a:noFill/>
          <a:ln>
            <a:noFill/>
          </a:ln>
        </p:spPr>
      </p:pic>
    </p:spTree>
    <p:extLst>
      <p:ext uri="{BB962C8B-B14F-4D97-AF65-F5344CB8AC3E}">
        <p14:creationId xmlns:p14="http://schemas.microsoft.com/office/powerpoint/2010/main" val="1725536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918866"/>
            <a:ext cx="8153400" cy="4719934"/>
          </a:xfrm>
          <a:prstGeom prst="rect">
            <a:avLst/>
          </a:prstGeom>
          <a:noFill/>
          <a:ln>
            <a:noFill/>
          </a:ln>
        </p:spPr>
      </p:pic>
      <p:sp>
        <p:nvSpPr>
          <p:cNvPr id="6" name="Rectangle 5"/>
          <p:cNvSpPr/>
          <p:nvPr/>
        </p:nvSpPr>
        <p:spPr>
          <a:xfrm>
            <a:off x="762000" y="457200"/>
            <a:ext cx="1571264" cy="461665"/>
          </a:xfrm>
          <a:prstGeom prst="rect">
            <a:avLst/>
          </a:prstGeom>
        </p:spPr>
        <p:txBody>
          <a:bodyPr wrap="none">
            <a:spAutoFit/>
          </a:bodyPr>
          <a:lstStyle/>
          <a:p>
            <a:pPr fontAlgn="base"/>
            <a:r>
              <a:rPr lang="en-IN" sz="2400" b="1" dirty="0" err="1">
                <a:latin typeface="Arial" pitchFamily="34" charset="0"/>
                <a:cs typeface="Arial" pitchFamily="34" charset="0"/>
              </a:rPr>
              <a:t>HeatMap</a:t>
            </a:r>
            <a:r>
              <a:rPr lang="en-IN" sz="2400" b="1" dirty="0">
                <a:latin typeface="Arial" pitchFamily="34" charset="0"/>
                <a:cs typeface="Arial" pitchFamily="34" charset="0"/>
              </a:rPr>
              <a:t>:</a:t>
            </a:r>
            <a:endParaRPr lang="en-US" sz="2400" dirty="0">
              <a:latin typeface="Arial" pitchFamily="34" charset="0"/>
              <a:cs typeface="Arial" pitchFamily="34" charset="0"/>
            </a:endParaRPr>
          </a:p>
        </p:txBody>
      </p:sp>
      <p:sp>
        <p:nvSpPr>
          <p:cNvPr id="7" name="Rectangle 6"/>
          <p:cNvSpPr/>
          <p:nvPr/>
        </p:nvSpPr>
        <p:spPr>
          <a:xfrm>
            <a:off x="533400" y="5715000"/>
            <a:ext cx="7239000" cy="707886"/>
          </a:xfrm>
          <a:prstGeom prst="rect">
            <a:avLst/>
          </a:prstGeom>
        </p:spPr>
        <p:txBody>
          <a:bodyPr wrap="square">
            <a:spAutoFit/>
          </a:bodyPr>
          <a:lstStyle/>
          <a:p>
            <a:pPr algn="just"/>
            <a:r>
              <a:rPr lang="en-US" sz="2000" dirty="0">
                <a:latin typeface="Times New Roman" pitchFamily="18" charset="0"/>
                <a:cs typeface="Times New Roman" pitchFamily="18" charset="0"/>
              </a:rPr>
              <a:t>In above heat map shows the correlation of all the independent variable with target variable.</a:t>
            </a:r>
          </a:p>
        </p:txBody>
      </p:sp>
    </p:spTree>
    <p:extLst>
      <p:ext uri="{BB962C8B-B14F-4D97-AF65-F5344CB8AC3E}">
        <p14:creationId xmlns:p14="http://schemas.microsoft.com/office/powerpoint/2010/main" val="3310981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marL="0" indent="0">
              <a:buNone/>
            </a:pPr>
            <a:r>
              <a:rPr lang="en-IN" b="1" dirty="0">
                <a:latin typeface="Arial" pitchFamily="34" charset="0"/>
                <a:cs typeface="Arial" pitchFamily="34" charset="0"/>
              </a:rPr>
              <a:t>Use </a:t>
            </a:r>
            <a:r>
              <a:rPr lang="en-IN" b="1" dirty="0" err="1">
                <a:latin typeface="Arial" pitchFamily="34" charset="0"/>
                <a:cs typeface="Arial" pitchFamily="34" charset="0"/>
              </a:rPr>
              <a:t>zScore</a:t>
            </a:r>
            <a:r>
              <a:rPr lang="en-IN" b="1" dirty="0">
                <a:latin typeface="Arial" pitchFamily="34" charset="0"/>
                <a:cs typeface="Arial" pitchFamily="34" charset="0"/>
              </a:rPr>
              <a:t> </a:t>
            </a:r>
            <a:r>
              <a:rPr lang="en-IN" b="1" dirty="0" smtClean="0">
                <a:latin typeface="Arial" pitchFamily="34" charset="0"/>
                <a:cs typeface="Arial" pitchFamily="34" charset="0"/>
              </a:rPr>
              <a:t>Check </a:t>
            </a:r>
            <a:r>
              <a:rPr lang="en-IN" b="1" dirty="0">
                <a:latin typeface="Arial" pitchFamily="34" charset="0"/>
                <a:cs typeface="Arial" pitchFamily="34" charset="0"/>
              </a:rPr>
              <a:t>the </a:t>
            </a:r>
            <a:r>
              <a:rPr lang="en-IN" b="1" dirty="0" err="1">
                <a:latin typeface="Arial" pitchFamily="34" charset="0"/>
                <a:cs typeface="Arial" pitchFamily="34" charset="0"/>
              </a:rPr>
              <a:t>dataloss</a:t>
            </a:r>
            <a:r>
              <a:rPr lang="en-IN" b="1" dirty="0">
                <a:latin typeface="Arial" pitchFamily="34" charset="0"/>
                <a:cs typeface="Arial" pitchFamily="34" charset="0"/>
              </a:rPr>
              <a:t>:</a:t>
            </a:r>
            <a:endParaRPr lang="en-US" dirty="0">
              <a:latin typeface="Arial" pitchFamily="34" charset="0"/>
              <a:cs typeface="Arial" pitchFamily="34" charset="0"/>
            </a:endParaRPr>
          </a:p>
          <a:p>
            <a:pPr marL="0" indent="0">
              <a:buNone/>
            </a:pPr>
            <a:endParaRPr lang="en-IN" b="1" dirty="0" smtClean="0">
              <a:latin typeface="Arial" pitchFamily="34" charset="0"/>
              <a:cs typeface="Arial" pitchFamily="34" charset="0"/>
            </a:endParaRPr>
          </a:p>
          <a:p>
            <a:pPr marL="0" indent="0">
              <a:buNone/>
            </a:pPr>
            <a:endParaRPr lang="en-US" dirty="0">
              <a:latin typeface="Arial" pitchFamily="34" charset="0"/>
              <a:cs typeface="Arial" pitchFamily="34" charset="0"/>
            </a:endParaRP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5257800" cy="3657600"/>
          </a:xfrm>
          <a:prstGeom prst="rect">
            <a:avLst/>
          </a:prstGeom>
          <a:noFill/>
          <a:ln>
            <a:noFill/>
          </a:ln>
        </p:spPr>
      </p:pic>
      <p:sp>
        <p:nvSpPr>
          <p:cNvPr id="5" name="Rectangle 4"/>
          <p:cNvSpPr/>
          <p:nvPr/>
        </p:nvSpPr>
        <p:spPr>
          <a:xfrm>
            <a:off x="685800" y="5257800"/>
            <a:ext cx="6934200" cy="400110"/>
          </a:xfrm>
          <a:prstGeom prst="rect">
            <a:avLst/>
          </a:prstGeom>
        </p:spPr>
        <p:txBody>
          <a:bodyPr wrap="square">
            <a:spAutoFit/>
          </a:bodyPr>
          <a:lstStyle/>
          <a:p>
            <a:r>
              <a:rPr lang="en-US" sz="2000" dirty="0">
                <a:latin typeface="Times New Roman" pitchFamily="18" charset="0"/>
                <a:cs typeface="Times New Roman" pitchFamily="18" charset="0"/>
              </a:rPr>
              <a:t>In this after using </a:t>
            </a:r>
            <a:r>
              <a:rPr lang="en-US" sz="2000" dirty="0" err="1">
                <a:latin typeface="Times New Roman" pitchFamily="18" charset="0"/>
                <a:cs typeface="Times New Roman" pitchFamily="18" charset="0"/>
              </a:rPr>
              <a:t>zScore</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7.43 percent </a:t>
            </a:r>
            <a:r>
              <a:rPr lang="en-US" sz="2000" dirty="0" err="1" smtClean="0">
                <a:latin typeface="Times New Roman" pitchFamily="18" charset="0"/>
                <a:cs typeface="Times New Roman" pitchFamily="18" charset="0"/>
              </a:rPr>
              <a:t>dataloss</a:t>
            </a:r>
            <a:r>
              <a:rPr lang="en-US"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06165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pPr marL="0" indent="0">
              <a:buNone/>
            </a:pPr>
            <a:r>
              <a:rPr lang="en-IN" b="1" dirty="0" smtClean="0">
                <a:latin typeface="Arial" pitchFamily="34" charset="0"/>
                <a:cs typeface="Arial" pitchFamily="34" charset="0"/>
              </a:rPr>
              <a:t>Use </a:t>
            </a:r>
            <a:r>
              <a:rPr lang="en-IN" b="1" dirty="0">
                <a:latin typeface="Arial" pitchFamily="34" charset="0"/>
                <a:cs typeface="Arial" pitchFamily="34" charset="0"/>
              </a:rPr>
              <a:t>IQR Check the </a:t>
            </a:r>
            <a:r>
              <a:rPr lang="en-IN" b="1" dirty="0" err="1">
                <a:latin typeface="Arial" pitchFamily="34" charset="0"/>
                <a:cs typeface="Arial" pitchFamily="34" charset="0"/>
              </a:rPr>
              <a:t>dataloss</a:t>
            </a:r>
            <a:r>
              <a:rPr lang="en-IN" b="1" dirty="0">
                <a:latin typeface="Arial" pitchFamily="34" charset="0"/>
                <a:cs typeface="Arial" pitchFamily="34" charset="0"/>
              </a:rPr>
              <a:t>:</a:t>
            </a:r>
            <a:endParaRPr lang="en-US" dirty="0">
              <a:latin typeface="Arial" pitchFamily="34" charset="0"/>
              <a:cs typeface="Arial" pitchFamily="34"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In this after using </a:t>
            </a:r>
            <a:r>
              <a:rPr lang="en-US" sz="2000" dirty="0" err="1" smtClean="0">
                <a:latin typeface="Times New Roman" pitchFamily="18" charset="0"/>
                <a:cs typeface="Times New Roman" pitchFamily="18" charset="0"/>
              </a:rPr>
              <a:t>zScore</a:t>
            </a:r>
            <a:r>
              <a:rPr lang="en-US" sz="2000" dirty="0" smtClean="0">
                <a:latin typeface="Times New Roman" pitchFamily="18" charset="0"/>
                <a:cs typeface="Times New Roman" pitchFamily="18" charset="0"/>
              </a:rPr>
              <a:t> and IQR methods using IQR more </a:t>
            </a:r>
            <a:r>
              <a:rPr lang="en-US" sz="2000" dirty="0" err="1" smtClean="0">
                <a:latin typeface="Times New Roman" pitchFamily="18" charset="0"/>
                <a:cs typeface="Times New Roman" pitchFamily="18" charset="0"/>
              </a:rPr>
              <a:t>dataloss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4656455" cy="2514600"/>
          </a:xfrm>
          <a:prstGeom prst="rect">
            <a:avLst/>
          </a:prstGeom>
          <a:noFill/>
          <a:ln>
            <a:noFill/>
          </a:ln>
        </p:spPr>
      </p:pic>
    </p:spTree>
    <p:extLst>
      <p:ext uri="{BB962C8B-B14F-4D97-AF65-F5344CB8AC3E}">
        <p14:creationId xmlns:p14="http://schemas.microsoft.com/office/powerpoint/2010/main" val="2085400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7467600" cy="6245352"/>
          </a:xfrm>
        </p:spPr>
        <p:txBody>
          <a:bodyPr/>
          <a:lstStyle/>
          <a:p>
            <a:pPr marL="0" indent="0">
              <a:buNone/>
            </a:pPr>
            <a:r>
              <a:rPr lang="en-IN" b="1" dirty="0">
                <a:latin typeface="Arial" pitchFamily="34" charset="0"/>
                <a:cs typeface="Arial" pitchFamily="34" charset="0"/>
              </a:rPr>
              <a:t>Checking </a:t>
            </a:r>
            <a:r>
              <a:rPr lang="en-IN" b="1" dirty="0" err="1">
                <a:latin typeface="Arial" pitchFamily="34" charset="0"/>
                <a:cs typeface="Arial" pitchFamily="34" charset="0"/>
              </a:rPr>
              <a:t>Skewness</a:t>
            </a:r>
            <a:r>
              <a:rPr lang="en-IN" dirty="0" smtClean="0">
                <a:latin typeface="Arial" pitchFamily="34" charset="0"/>
                <a:cs typeface="Arial" pitchFamily="34" charset="0"/>
              </a:rPr>
              <a:t>:</a:t>
            </a:r>
          </a:p>
          <a:p>
            <a:pPr marL="0" indent="0">
              <a:buNone/>
            </a:pPr>
            <a:endParaRPr lang="en-IN" dirty="0">
              <a:latin typeface="Arial" pitchFamily="34" charset="0"/>
              <a:cs typeface="Arial" pitchFamily="34" charset="0"/>
            </a:endParaRPr>
          </a:p>
          <a:p>
            <a:pPr marL="0" indent="0">
              <a:buNone/>
            </a:pPr>
            <a:endParaRPr lang="en-IN" dirty="0" smtClean="0">
              <a:latin typeface="Arial" pitchFamily="34" charset="0"/>
              <a:cs typeface="Arial" pitchFamily="34" charset="0"/>
            </a:endParaRPr>
          </a:p>
          <a:p>
            <a:pPr marL="0" indent="0">
              <a:buNone/>
            </a:pPr>
            <a:endParaRPr lang="en-IN" dirty="0">
              <a:latin typeface="Arial" pitchFamily="34" charset="0"/>
              <a:cs typeface="Arial" pitchFamily="34" charset="0"/>
            </a:endParaRPr>
          </a:p>
          <a:p>
            <a:pPr marL="0" indent="0">
              <a:buNone/>
            </a:pPr>
            <a:endParaRPr lang="en-IN" dirty="0" smtClean="0">
              <a:latin typeface="Arial" pitchFamily="34" charset="0"/>
              <a:cs typeface="Arial" pitchFamily="34" charset="0"/>
            </a:endParaRPr>
          </a:p>
          <a:p>
            <a:pPr marL="0" indent="0">
              <a:buNone/>
            </a:pPr>
            <a:endParaRPr lang="en-IN" dirty="0">
              <a:latin typeface="Arial" pitchFamily="34" charset="0"/>
              <a:cs typeface="Arial" pitchFamily="34" charset="0"/>
            </a:endParaRPr>
          </a:p>
          <a:p>
            <a:pPr marL="0" indent="0">
              <a:buNone/>
            </a:pPr>
            <a:endParaRPr lang="en-IN" dirty="0" smtClean="0">
              <a:latin typeface="Arial" pitchFamily="34" charset="0"/>
              <a:cs typeface="Arial" pitchFamily="34" charset="0"/>
            </a:endParaRPr>
          </a:p>
          <a:p>
            <a:pPr marL="0" indent="0">
              <a:buNone/>
            </a:pPr>
            <a:endParaRPr lang="en-IN" dirty="0">
              <a:latin typeface="Arial" pitchFamily="34" charset="0"/>
              <a:cs typeface="Arial" pitchFamily="34" charset="0"/>
            </a:endParaRPr>
          </a:p>
          <a:p>
            <a:pPr marL="0" indent="0">
              <a:buNone/>
            </a:pPr>
            <a:endParaRPr lang="en-IN" sz="2000" dirty="0" smtClean="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a:p>
            <a:pPr marL="0" indent="0">
              <a:buNone/>
            </a:pPr>
            <a:r>
              <a:rPr lang="en-IN" sz="2000" dirty="0" smtClean="0">
                <a:latin typeface="Times New Roman" pitchFamily="18" charset="0"/>
                <a:cs typeface="Times New Roman" pitchFamily="18" charset="0"/>
              </a:rPr>
              <a:t>Here many columns </a:t>
            </a:r>
            <a:r>
              <a:rPr lang="en-IN" sz="2000" dirty="0" err="1" smtClean="0">
                <a:latin typeface="Times New Roman" pitchFamily="18" charset="0"/>
                <a:cs typeface="Times New Roman" pitchFamily="18" charset="0"/>
              </a:rPr>
              <a:t>skewness</a:t>
            </a:r>
            <a:r>
              <a:rPr lang="en-IN" sz="2000" dirty="0" smtClean="0">
                <a:latin typeface="Times New Roman" pitchFamily="18" charset="0"/>
                <a:cs typeface="Times New Roman" pitchFamily="18" charset="0"/>
              </a:rPr>
              <a:t> are present to remove this </a:t>
            </a:r>
            <a:r>
              <a:rPr lang="en-IN" sz="2000" dirty="0" err="1" smtClean="0">
                <a:latin typeface="Times New Roman" pitchFamily="18" charset="0"/>
                <a:cs typeface="Times New Roman" pitchFamily="18" charset="0"/>
              </a:rPr>
              <a:t>skewness</a:t>
            </a:r>
            <a:r>
              <a:rPr lang="en-IN" sz="2000" dirty="0" smtClean="0">
                <a:latin typeface="Times New Roman" pitchFamily="18" charset="0"/>
                <a:cs typeface="Times New Roman" pitchFamily="18" charset="0"/>
              </a:rPr>
              <a:t> use different methods or techniques</a:t>
            </a:r>
            <a:r>
              <a:rPr lang="en-IN" dirty="0" smtClean="0">
                <a:latin typeface="Arial" pitchFamily="34" charset="0"/>
                <a:cs typeface="Arial" pitchFamily="34" charset="0"/>
              </a:rPr>
              <a:t>. </a:t>
            </a:r>
          </a:p>
          <a:p>
            <a:pPr marL="0" indent="0">
              <a:buNone/>
            </a:pPr>
            <a:endParaRPr lang="en-US" dirty="0">
              <a:latin typeface="Arial" pitchFamily="34" charset="0"/>
              <a:cs typeface="Arial" pitchFamily="34" charset="0"/>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6858000" cy="3276600"/>
          </a:xfrm>
          <a:prstGeom prst="rect">
            <a:avLst/>
          </a:prstGeom>
          <a:noFill/>
          <a:ln>
            <a:noFill/>
          </a:ln>
        </p:spPr>
      </p:pic>
    </p:spTree>
    <p:extLst>
      <p:ext uri="{BB962C8B-B14F-4D97-AF65-F5344CB8AC3E}">
        <p14:creationId xmlns:p14="http://schemas.microsoft.com/office/powerpoint/2010/main" val="50220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a:bodyPr>
          <a:lstStyle/>
          <a:p>
            <a:r>
              <a:rPr lang="en-US" sz="2800" b="1" dirty="0" smtClean="0">
                <a:solidFill>
                  <a:schemeClr val="tx1"/>
                </a:solidFill>
                <a:latin typeface="Arial" pitchFamily="34" charset="0"/>
                <a:cs typeface="Arial" pitchFamily="34" charset="0"/>
              </a:rPr>
              <a:t>Dataset</a:t>
            </a:r>
            <a:r>
              <a:rPr lang="en-US" sz="4000" b="1" dirty="0" smtClean="0">
                <a:solidFill>
                  <a:schemeClr val="tx1"/>
                </a:solidFill>
                <a:latin typeface="Arial" pitchFamily="34" charset="0"/>
                <a:cs typeface="Arial" pitchFamily="34" charset="0"/>
              </a:rPr>
              <a:t>:</a:t>
            </a:r>
            <a:endParaRPr lang="en-US" sz="4000" b="1" dirty="0">
              <a:solidFill>
                <a:schemeClr val="tx1"/>
              </a:solidFill>
              <a:latin typeface="Arial" pitchFamily="34" charset="0"/>
              <a:cs typeface="Arial" pitchFamily="34"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43000"/>
            <a:ext cx="7772400" cy="4953000"/>
          </a:xfrm>
          <a:prstGeom prst="rect">
            <a:avLst/>
          </a:prstGeom>
          <a:noFill/>
          <a:ln>
            <a:noFill/>
          </a:ln>
        </p:spPr>
      </p:pic>
    </p:spTree>
    <p:extLst>
      <p:ext uri="{BB962C8B-B14F-4D97-AF65-F5344CB8AC3E}">
        <p14:creationId xmlns:p14="http://schemas.microsoft.com/office/powerpoint/2010/main" val="126802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838200"/>
            <a:ext cx="7467600" cy="2895600"/>
          </a:xfrm>
          <a:prstGeom prst="rect">
            <a:avLst/>
          </a:prstGeom>
          <a:noFill/>
          <a:ln>
            <a:noFill/>
          </a:ln>
        </p:spPr>
      </p:pic>
      <p:sp>
        <p:nvSpPr>
          <p:cNvPr id="5" name="Rectangle 4"/>
          <p:cNvSpPr/>
          <p:nvPr/>
        </p:nvSpPr>
        <p:spPr>
          <a:xfrm>
            <a:off x="609600" y="3733800"/>
            <a:ext cx="7239000" cy="984885"/>
          </a:xfrm>
          <a:prstGeom prst="rect">
            <a:avLst/>
          </a:prstGeom>
        </p:spPr>
        <p:txBody>
          <a:bodyPr wrap="square">
            <a:spAutoFit/>
          </a:bodyPr>
          <a:lstStyle/>
          <a:p>
            <a:r>
              <a:rPr lang="en-IN" dirty="0"/>
              <a:t> </a:t>
            </a:r>
            <a:endParaRPr lang="en-US" dirty="0"/>
          </a:p>
          <a:p>
            <a:pPr algn="just"/>
            <a:r>
              <a:rPr lang="en-IN" sz="2000" dirty="0">
                <a:latin typeface="Times New Roman" pitchFamily="18" charset="0"/>
                <a:cs typeface="Times New Roman" pitchFamily="18" charset="0"/>
              </a:rPr>
              <a:t>After use </a:t>
            </a:r>
            <a:r>
              <a:rPr lang="en-IN" sz="2000" b="1" dirty="0">
                <a:latin typeface="Times New Roman" pitchFamily="18" charset="0"/>
                <a:cs typeface="Times New Roman" pitchFamily="18" charset="0"/>
              </a:rPr>
              <a:t>Power transform</a:t>
            </a:r>
            <a:r>
              <a:rPr lang="en-IN" sz="2000" dirty="0">
                <a:latin typeface="Times New Roman" pitchFamily="18" charset="0"/>
                <a:cs typeface="Times New Roman" pitchFamily="18" charset="0"/>
              </a:rPr>
              <a:t> and </a:t>
            </a:r>
            <a:r>
              <a:rPr lang="en-IN" sz="2000" b="1" dirty="0">
                <a:latin typeface="Times New Roman" pitchFamily="18" charset="0"/>
                <a:cs typeface="Times New Roman" pitchFamily="18" charset="0"/>
              </a:rPr>
              <a:t>log transform</a:t>
            </a:r>
            <a:r>
              <a:rPr lang="en-IN" sz="2000" dirty="0">
                <a:latin typeface="Times New Roman" pitchFamily="18" charset="0"/>
                <a:cs typeface="Times New Roman" pitchFamily="18" charset="0"/>
              </a:rPr>
              <a:t> there was no </a:t>
            </a:r>
            <a:r>
              <a:rPr lang="en-IN" sz="2000" dirty="0" err="1">
                <a:latin typeface="Times New Roman" pitchFamily="18" charset="0"/>
                <a:cs typeface="Times New Roman" pitchFamily="18" charset="0"/>
              </a:rPr>
              <a:t>skewness</a:t>
            </a:r>
            <a:r>
              <a:rPr lang="en-IN" sz="2000" dirty="0">
                <a:latin typeface="Times New Roman" pitchFamily="18" charset="0"/>
                <a:cs typeface="Times New Roman" pitchFamily="18" charset="0"/>
              </a:rPr>
              <a:t> is present in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85390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7467600" cy="3581400"/>
          </a:xfrm>
          <a:prstGeom prst="rect">
            <a:avLst/>
          </a:prstGeom>
          <a:noFill/>
          <a:ln>
            <a:noFill/>
          </a:ln>
        </p:spPr>
      </p:pic>
      <p:sp>
        <p:nvSpPr>
          <p:cNvPr id="6" name="Rectangle 5"/>
          <p:cNvSpPr/>
          <p:nvPr/>
        </p:nvSpPr>
        <p:spPr>
          <a:xfrm>
            <a:off x="457200" y="4800600"/>
            <a:ext cx="7391400" cy="707886"/>
          </a:xfrm>
          <a:prstGeom prst="rect">
            <a:avLst/>
          </a:prstGeom>
        </p:spPr>
        <p:txBody>
          <a:bodyPr wrap="square">
            <a:spAutoFit/>
          </a:bodyPr>
          <a:lstStyle/>
          <a:p>
            <a:pPr algn="just"/>
            <a:r>
              <a:rPr lang="en-US" sz="2000" dirty="0">
                <a:latin typeface="Times New Roman" pitchFamily="18" charset="0"/>
                <a:cs typeface="Times New Roman" pitchFamily="18" charset="0"/>
              </a:rPr>
              <a:t>After using Power transform and log transform check the </a:t>
            </a:r>
            <a:r>
              <a:rPr lang="en-US" sz="2000" dirty="0" err="1">
                <a:latin typeface="Times New Roman" pitchFamily="18" charset="0"/>
                <a:cs typeface="Times New Roman" pitchFamily="18" charset="0"/>
              </a:rPr>
              <a:t>skewness</a:t>
            </a:r>
            <a:r>
              <a:rPr lang="en-US" sz="2000" dirty="0">
                <a:latin typeface="Times New Roman" pitchFamily="18" charset="0"/>
                <a:cs typeface="Times New Roman" pitchFamily="18" charset="0"/>
              </a:rPr>
              <a:t> there was no </a:t>
            </a:r>
            <a:r>
              <a:rPr lang="en-US" sz="2000" dirty="0" err="1">
                <a:latin typeface="Times New Roman" pitchFamily="18" charset="0"/>
                <a:cs typeface="Times New Roman" pitchFamily="18" charset="0"/>
              </a:rPr>
              <a:t>skewness</a:t>
            </a:r>
            <a:r>
              <a:rPr lang="en-US" sz="2000" dirty="0">
                <a:latin typeface="Times New Roman" pitchFamily="18" charset="0"/>
                <a:cs typeface="Times New Roman" pitchFamily="18" charset="0"/>
              </a:rPr>
              <a:t> is present </a:t>
            </a:r>
            <a:r>
              <a:rPr lang="en-US" sz="2000" dirty="0" err="1">
                <a:latin typeface="Times New Roman" pitchFamily="18" charset="0"/>
                <a:cs typeface="Times New Roman" pitchFamily="18" charset="0"/>
              </a:rPr>
              <a:t>indataset</a:t>
            </a:r>
            <a:r>
              <a:rPr lang="en-US" sz="2000" dirty="0">
                <a:latin typeface="Times New Roman" pitchFamily="18" charset="0"/>
                <a:cs typeface="Times New Roman" pitchFamily="18" charset="0"/>
              </a:rPr>
              <a:t>.</a:t>
            </a:r>
          </a:p>
        </p:txBody>
      </p:sp>
    </p:spTree>
    <p:extLst>
      <p:ext uri="{BB962C8B-B14F-4D97-AF65-F5344CB8AC3E}">
        <p14:creationId xmlns:p14="http://schemas.microsoft.com/office/powerpoint/2010/main" val="92642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92952"/>
          </a:xfrm>
        </p:spPr>
        <p:txBody>
          <a:bodyPr/>
          <a:lstStyle/>
          <a:p>
            <a:pPr marL="0" indent="0">
              <a:buNone/>
            </a:pPr>
            <a:r>
              <a:rPr lang="en-IN" b="1" u="sng" dirty="0" err="1" smtClean="0">
                <a:latin typeface="Arial" pitchFamily="34" charset="0"/>
                <a:cs typeface="Arial" pitchFamily="34" charset="0"/>
              </a:rPr>
              <a:t>Oversamplig</a:t>
            </a:r>
            <a:r>
              <a:rPr lang="en-IN" u="sng" dirty="0" smtClean="0">
                <a:latin typeface="Arial" pitchFamily="34" charset="0"/>
                <a:cs typeface="Arial" pitchFamily="34" charset="0"/>
              </a:rPr>
              <a:t>:</a:t>
            </a:r>
          </a:p>
          <a:p>
            <a:pPr marL="0" indent="0">
              <a:buNone/>
            </a:pPr>
            <a:r>
              <a:rPr lang="en-IN" sz="2000" b="1" dirty="0" smtClean="0">
                <a:latin typeface="Arial" pitchFamily="34" charset="0"/>
                <a:cs typeface="Arial" pitchFamily="34" charset="0"/>
              </a:rPr>
              <a:t>SMOTE:</a:t>
            </a:r>
          </a:p>
          <a:p>
            <a:pPr marL="0" indent="0">
              <a:buNone/>
            </a:pPr>
            <a:endParaRPr lang="en-US" dirty="0">
              <a:latin typeface="Arial" pitchFamily="34" charset="0"/>
              <a:cs typeface="Arial" pitchFamily="34" charset="0"/>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391400" cy="1890181"/>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76599"/>
            <a:ext cx="7315200" cy="2262903"/>
          </a:xfrm>
          <a:prstGeom prst="rect">
            <a:avLst/>
          </a:prstGeom>
          <a:noFill/>
          <a:ln>
            <a:noFill/>
          </a:ln>
        </p:spPr>
      </p:pic>
      <p:sp>
        <p:nvSpPr>
          <p:cNvPr id="6" name="Rectangle 5"/>
          <p:cNvSpPr/>
          <p:nvPr/>
        </p:nvSpPr>
        <p:spPr>
          <a:xfrm>
            <a:off x="609600" y="5539503"/>
            <a:ext cx="7391400" cy="707886"/>
          </a:xfrm>
          <a:prstGeom prst="rect">
            <a:avLst/>
          </a:prstGeom>
        </p:spPr>
        <p:txBody>
          <a:bodyPr wrap="square">
            <a:spAutoFit/>
          </a:bodyPr>
          <a:lstStyle/>
          <a:p>
            <a:r>
              <a:rPr lang="en-US" sz="2000" dirty="0">
                <a:latin typeface="Times New Roman" pitchFamily="18" charset="0"/>
                <a:cs typeface="Times New Roman" pitchFamily="18" charset="0"/>
              </a:rPr>
              <a:t>After using Oversampling SMOTE now class are balance.</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956152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marL="0" indent="0">
              <a:buNone/>
            </a:pPr>
            <a:r>
              <a:rPr lang="en-IN" b="1" dirty="0" smtClean="0">
                <a:latin typeface="Arial" pitchFamily="34" charset="0"/>
                <a:cs typeface="Arial" pitchFamily="34" charset="0"/>
              </a:rPr>
              <a:t>Min Max </a:t>
            </a:r>
            <a:r>
              <a:rPr lang="en-IN" b="1" dirty="0" err="1">
                <a:latin typeface="Arial" pitchFamily="34" charset="0"/>
                <a:cs typeface="Arial" pitchFamily="34" charset="0"/>
              </a:rPr>
              <a:t>Scaler</a:t>
            </a:r>
            <a:r>
              <a:rPr lang="en-IN" b="1" dirty="0">
                <a:latin typeface="Arial" pitchFamily="34" charset="0"/>
                <a:cs typeface="Arial" pitchFamily="34" charset="0"/>
              </a:rPr>
              <a:t> Technique</a:t>
            </a:r>
            <a:r>
              <a:rPr lang="en-IN" b="1" dirty="0" smtClean="0">
                <a:latin typeface="Arial" pitchFamily="34" charset="0"/>
                <a:cs typeface="Arial" pitchFamily="34" charset="0"/>
              </a:rPr>
              <a:t>:</a:t>
            </a:r>
          </a:p>
          <a:p>
            <a:pPr marL="0" indent="0">
              <a:buNone/>
            </a:pPr>
            <a:endParaRPr lang="en-US" dirty="0">
              <a:latin typeface="Arial" pitchFamily="34" charset="0"/>
              <a:cs typeface="Arial" pitchFamily="34" charset="0"/>
            </a:endParaRP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22792"/>
            <a:ext cx="7086600" cy="4292208"/>
          </a:xfrm>
          <a:prstGeom prst="rect">
            <a:avLst/>
          </a:prstGeom>
          <a:noFill/>
          <a:ln>
            <a:noFill/>
          </a:ln>
        </p:spPr>
      </p:pic>
    </p:spTree>
    <p:extLst>
      <p:ext uri="{BB962C8B-B14F-4D97-AF65-F5344CB8AC3E}">
        <p14:creationId xmlns:p14="http://schemas.microsoft.com/office/powerpoint/2010/main" val="4095744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7467600" cy="6016752"/>
          </a:xfrm>
        </p:spPr>
        <p:txBody>
          <a:bodyPr/>
          <a:lstStyle/>
          <a:p>
            <a:pPr marL="0" indent="0">
              <a:buNone/>
            </a:pPr>
            <a:r>
              <a:rPr lang="en-IN" b="1" u="sng" dirty="0">
                <a:latin typeface="Arial" pitchFamily="34" charset="0"/>
                <a:cs typeface="Arial" pitchFamily="34" charset="0"/>
              </a:rPr>
              <a:t>5.Building Machine Learning Models:</a:t>
            </a:r>
            <a:endParaRPr lang="en-US" dirty="0">
              <a:latin typeface="Arial" pitchFamily="34" charset="0"/>
              <a:cs typeface="Arial" pitchFamily="34" charset="0"/>
            </a:endParaRPr>
          </a:p>
          <a:p>
            <a:pPr marL="0" indent="0">
              <a:buNone/>
            </a:pPr>
            <a:endParaRPr lang="en-IN" b="1" dirty="0">
              <a:latin typeface="Arial" pitchFamily="34" charset="0"/>
              <a:cs typeface="Arial" pitchFamily="34" charset="0"/>
            </a:endParaRPr>
          </a:p>
          <a:p>
            <a:pPr marL="0" indent="0">
              <a:buNone/>
            </a:pPr>
            <a:r>
              <a:rPr lang="en-IN" b="1" dirty="0" smtClean="0">
                <a:latin typeface="Arial" pitchFamily="34" charset="0"/>
                <a:cs typeface="Arial" pitchFamily="34" charset="0"/>
              </a:rPr>
              <a:t>Decision </a:t>
            </a:r>
            <a:r>
              <a:rPr lang="en-IN" b="1" dirty="0">
                <a:latin typeface="Arial" pitchFamily="34" charset="0"/>
                <a:cs typeface="Arial" pitchFamily="34" charset="0"/>
              </a:rPr>
              <a:t>Tree Classifier</a:t>
            </a:r>
            <a:r>
              <a:rPr lang="en-IN" dirty="0">
                <a:latin typeface="Arial" pitchFamily="34" charset="0"/>
                <a:cs typeface="Arial" pitchFamily="34" charset="0"/>
              </a:rPr>
              <a:t>: </a:t>
            </a:r>
            <a:endParaRPr lang="en-US" b="1" dirty="0">
              <a:latin typeface="Arial" pitchFamily="34" charset="0"/>
              <a:cs typeface="Arial" pitchFamily="34" charset="0"/>
            </a:endParaRP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57719" y="1752600"/>
            <a:ext cx="6934200" cy="4267200"/>
          </a:xfrm>
          <a:prstGeom prst="rect">
            <a:avLst/>
          </a:prstGeom>
          <a:noFill/>
          <a:ln>
            <a:noFill/>
          </a:ln>
        </p:spPr>
      </p:pic>
    </p:spTree>
    <p:extLst>
      <p:ext uri="{BB962C8B-B14F-4D97-AF65-F5344CB8AC3E}">
        <p14:creationId xmlns:p14="http://schemas.microsoft.com/office/powerpoint/2010/main" val="20591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41782" y="560710"/>
            <a:ext cx="6019800" cy="317309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3800"/>
            <a:ext cx="2023110" cy="1210310"/>
          </a:xfrm>
          <a:prstGeom prst="rect">
            <a:avLst/>
          </a:prstGeom>
          <a:noFill/>
          <a:ln>
            <a:noFill/>
          </a:ln>
        </p:spPr>
      </p:pic>
      <p:sp>
        <p:nvSpPr>
          <p:cNvPr id="6" name="Rectangle 5"/>
          <p:cNvSpPr/>
          <p:nvPr/>
        </p:nvSpPr>
        <p:spPr>
          <a:xfrm>
            <a:off x="762000" y="5257800"/>
            <a:ext cx="6629400" cy="707886"/>
          </a:xfrm>
          <a:prstGeom prst="rect">
            <a:avLst/>
          </a:prstGeom>
        </p:spPr>
        <p:txBody>
          <a:bodyPr wrap="square">
            <a:spAutoFit/>
          </a:bodyPr>
          <a:lstStyle/>
          <a:p>
            <a:pPr algn="just" fontAlgn="base"/>
            <a:r>
              <a:rPr lang="en-IN" sz="2000" dirty="0">
                <a:latin typeface="Times New Roman" pitchFamily="18" charset="0"/>
                <a:cs typeface="Times New Roman" pitchFamily="18" charset="0"/>
              </a:rPr>
              <a:t>Here we use decision tree classifier model check accuracy score and confusion matrix of above accuracy score is 1.0.</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174847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533400"/>
            <a:ext cx="7467600" cy="5940552"/>
          </a:xfrm>
        </p:spPr>
        <p:txBody>
          <a:bodyPr/>
          <a:lstStyle/>
          <a:p>
            <a:pPr marL="0" indent="0">
              <a:buNone/>
            </a:pPr>
            <a:r>
              <a:rPr lang="en-US" b="1" dirty="0">
                <a:latin typeface="Arial" pitchFamily="34" charset="0"/>
                <a:cs typeface="Arial" pitchFamily="34" charset="0"/>
              </a:rPr>
              <a:t>Random Forest Classifier:</a:t>
            </a:r>
            <a:endParaRPr lang="en-US" dirty="0">
              <a:latin typeface="Arial" pitchFamily="34" charset="0"/>
              <a:cs typeface="Arial" pitchFamily="34" charset="0"/>
            </a:endParaRP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1"/>
            <a:ext cx="5181600" cy="25908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9599" y="3657601"/>
            <a:ext cx="2065655" cy="1397000"/>
          </a:xfrm>
          <a:prstGeom prst="rect">
            <a:avLst/>
          </a:prstGeom>
          <a:noFill/>
          <a:ln>
            <a:noFill/>
          </a:ln>
        </p:spPr>
      </p:pic>
      <p:sp>
        <p:nvSpPr>
          <p:cNvPr id="6" name="Rectangle 5"/>
          <p:cNvSpPr/>
          <p:nvPr/>
        </p:nvSpPr>
        <p:spPr>
          <a:xfrm>
            <a:off x="762000" y="5316855"/>
            <a:ext cx="70866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we use Random Forest classifier model check accuracy score and confusion matrix of above accuracy score is 1.0.</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388523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5486400" cy="1631746"/>
          </a:xfrm>
          <a:prstGeom prst="rect">
            <a:avLst/>
          </a:prstGeom>
          <a:noFill/>
          <a:ln>
            <a:noFill/>
          </a:ln>
        </p:spPr>
      </p:pic>
      <p:sp>
        <p:nvSpPr>
          <p:cNvPr id="5" name="Rectangle 4"/>
          <p:cNvSpPr/>
          <p:nvPr/>
        </p:nvSpPr>
        <p:spPr>
          <a:xfrm>
            <a:off x="609600" y="2895600"/>
            <a:ext cx="7315200" cy="1323439"/>
          </a:xfrm>
          <a:prstGeom prst="rect">
            <a:avLst/>
          </a:prstGeom>
        </p:spPr>
        <p:txBody>
          <a:bodyPr wrap="square">
            <a:spAutoFit/>
          </a:bodyPr>
          <a:lstStyle/>
          <a:p>
            <a:pPr algn="just"/>
            <a:r>
              <a:rPr lang="en-US" sz="2000" dirty="0">
                <a:latin typeface="Times New Roman" pitchFamily="18" charset="0"/>
                <a:cs typeface="Times New Roman" pitchFamily="18" charset="0"/>
              </a:rPr>
              <a:t>Here we check accuracy score and after that check cross validation score of all the model the Random forest classifier is the best model because accuracy score and cross validation score is 1.0 So apply hyper parameter tuning on it.</a:t>
            </a:r>
          </a:p>
        </p:txBody>
      </p:sp>
    </p:spTree>
    <p:extLst>
      <p:ext uri="{BB962C8B-B14F-4D97-AF65-F5344CB8AC3E}">
        <p14:creationId xmlns:p14="http://schemas.microsoft.com/office/powerpoint/2010/main" val="345110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lstStyle/>
          <a:p>
            <a:pPr marL="0" indent="0">
              <a:buNone/>
            </a:pPr>
            <a:r>
              <a:rPr lang="en-IN" b="1" dirty="0" err="1">
                <a:latin typeface="Arial" pitchFamily="34" charset="0"/>
                <a:cs typeface="Arial" pitchFamily="34" charset="0"/>
              </a:rPr>
              <a:t>GridSearchCv</a:t>
            </a:r>
            <a:r>
              <a:rPr lang="en-IN" dirty="0">
                <a:latin typeface="Arial" pitchFamily="34" charset="0"/>
                <a:cs typeface="Arial" pitchFamily="34" charset="0"/>
              </a:rPr>
              <a:t>:</a:t>
            </a:r>
            <a:endParaRPr lang="en-US" dirty="0">
              <a:latin typeface="Arial" pitchFamily="34" charset="0"/>
              <a:cs typeface="Arial" pitchFamily="34" charset="0"/>
            </a:endParaRPr>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33919" y="1379855"/>
            <a:ext cx="4614545" cy="2353945"/>
          </a:xfrm>
          <a:prstGeom prst="rect">
            <a:avLst/>
          </a:prstGeom>
          <a:noFill/>
          <a:ln>
            <a:noFill/>
          </a:ln>
        </p:spPr>
      </p:pic>
      <p:sp>
        <p:nvSpPr>
          <p:cNvPr id="5" name="Rectangle 4"/>
          <p:cNvSpPr/>
          <p:nvPr/>
        </p:nvSpPr>
        <p:spPr>
          <a:xfrm>
            <a:off x="457200" y="4038600"/>
            <a:ext cx="7391400" cy="1938992"/>
          </a:xfrm>
          <a:prstGeom prst="rect">
            <a:avLst/>
          </a:prstGeom>
        </p:spPr>
        <p:txBody>
          <a:bodyPr wrap="square">
            <a:spAutoFit/>
          </a:bodyPr>
          <a:lstStyle/>
          <a:p>
            <a:pPr algn="just" fontAlgn="base"/>
            <a:r>
              <a:rPr lang="en-IN" sz="2000" dirty="0">
                <a:latin typeface="Times New Roman" pitchFamily="18" charset="0"/>
                <a:cs typeface="Times New Roman" pitchFamily="18" charset="0"/>
              </a:rPr>
              <a:t>Here above are the parameter list of </a:t>
            </a:r>
            <a:r>
              <a:rPr lang="en-IN" sz="2000" dirty="0" err="1">
                <a:latin typeface="Times New Roman" pitchFamily="18" charset="0"/>
                <a:cs typeface="Times New Roman" pitchFamily="18" charset="0"/>
              </a:rPr>
              <a:t>RandomForestClassifier</a:t>
            </a:r>
            <a:r>
              <a:rPr lang="en-IN" sz="2000" dirty="0">
                <a:latin typeface="Times New Roman" pitchFamily="18" charset="0"/>
                <a:cs typeface="Times New Roman" pitchFamily="18" charset="0"/>
              </a:rPr>
              <a:t> model </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above code block we have the following parameters</a:t>
            </a:r>
            <a:r>
              <a:rPr lang="en-IN" sz="2000" dirty="0" smtClean="0">
                <a:latin typeface="Times New Roman" pitchFamily="18" charset="0"/>
                <a:cs typeface="Times New Roman" pitchFamily="18" charset="0"/>
              </a:rPr>
              <a:t>:</a:t>
            </a: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err="1">
                <a:latin typeface="Times New Roman" pitchFamily="18" charset="0"/>
                <a:cs typeface="Times New Roman" pitchFamily="18" charset="0"/>
              </a:rPr>
              <a:t>max_features</a:t>
            </a:r>
            <a:r>
              <a:rPr lang="en-IN" sz="2000" dirty="0">
                <a:latin typeface="Times New Roman" pitchFamily="18" charset="0"/>
                <a:cs typeface="Times New Roman" pitchFamily="18" charset="0"/>
              </a:rPr>
              <a:t>: In this maximum features there are two values auto and </a:t>
            </a:r>
            <a:r>
              <a:rPr lang="en-IN" sz="2000" dirty="0" smtClean="0">
                <a:latin typeface="Times New Roman" pitchFamily="18" charset="0"/>
                <a:cs typeface="Times New Roman" pitchFamily="18" charset="0"/>
              </a:rPr>
              <a:t>log2,sqrt.</a:t>
            </a:r>
            <a:r>
              <a:rPr lang="en-US"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Criterion</a:t>
            </a:r>
            <a:r>
              <a:rPr lang="en-IN" sz="2000" dirty="0">
                <a:latin typeface="Times New Roman" pitchFamily="18" charset="0"/>
                <a:cs typeface="Times New Roman" pitchFamily="18" charset="0"/>
              </a:rPr>
              <a:t>: In criterion there are two parameter values are present </a:t>
            </a:r>
            <a:r>
              <a:rPr lang="en-IN" sz="2000" dirty="0" err="1">
                <a:latin typeface="Times New Roman" pitchFamily="18" charset="0"/>
                <a:cs typeface="Times New Roman" pitchFamily="18" charset="0"/>
              </a:rPr>
              <a:t>gini</a:t>
            </a:r>
            <a:r>
              <a:rPr lang="en-IN" sz="2000" dirty="0">
                <a:latin typeface="Times New Roman" pitchFamily="18" charset="0"/>
                <a:cs typeface="Times New Roman" pitchFamily="18" charset="0"/>
              </a:rPr>
              <a:t> and entropy and </a:t>
            </a:r>
            <a:r>
              <a:rPr lang="en-IN" sz="2000" dirty="0" err="1">
                <a:latin typeface="Times New Roman" pitchFamily="18" charset="0"/>
                <a:cs typeface="Times New Roman" pitchFamily="18" charset="0"/>
              </a:rPr>
              <a:t>n_estimator</a:t>
            </a:r>
            <a:r>
              <a:rPr lang="en-IN" sz="2000" dirty="0">
                <a:latin typeface="Times New Roman" pitchFamily="18" charset="0"/>
                <a:cs typeface="Times New Roman" pitchFamily="18" charset="0"/>
              </a:rPr>
              <a:t> is 200 ,700 and in </a:t>
            </a:r>
            <a:r>
              <a:rPr lang="en-IN" sz="2000" dirty="0" err="1">
                <a:latin typeface="Times New Roman" pitchFamily="18" charset="0"/>
                <a:cs typeface="Times New Roman" pitchFamily="18" charset="0"/>
              </a:rPr>
              <a:t>max_depth</a:t>
            </a:r>
            <a:r>
              <a:rPr lang="en-IN" sz="2000" dirty="0">
                <a:latin typeface="Times New Roman" pitchFamily="18" charset="0"/>
                <a:cs typeface="Times New Roman" pitchFamily="18" charset="0"/>
              </a:rPr>
              <a:t> 4,5,6,7,8.</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88251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5943905" cy="4724399"/>
          </a:xfrm>
          <a:prstGeom prst="rect">
            <a:avLst/>
          </a:prstGeom>
          <a:noFill/>
          <a:ln>
            <a:noFill/>
          </a:ln>
        </p:spPr>
      </p:pic>
    </p:spTree>
    <p:extLst>
      <p:ext uri="{BB962C8B-B14F-4D97-AF65-F5344CB8AC3E}">
        <p14:creationId xmlns:p14="http://schemas.microsoft.com/office/powerpoint/2010/main" val="31058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752600" y="685800"/>
            <a:ext cx="6172200" cy="4572000"/>
          </a:xfrm>
        </p:spPr>
        <p:txBody>
          <a:bodyPr>
            <a:normAutofit/>
          </a:bodyPr>
          <a:lstStyle/>
          <a:p>
            <a:r>
              <a:rPr lang="en-US" sz="3000" u="sng" dirty="0" smtClean="0">
                <a:solidFill>
                  <a:schemeClr val="tx1"/>
                </a:solidFill>
                <a:latin typeface="Times New Roman" pitchFamily="18" charset="0"/>
                <a:cs typeface="Times New Roman" pitchFamily="18" charset="0"/>
              </a:rPr>
              <a:t>2. Data Analysis</a:t>
            </a:r>
            <a:r>
              <a:rPr lang="en-US" sz="3000" u="sng" dirty="0" smtClean="0">
                <a:solidFill>
                  <a:schemeClr val="tx1"/>
                </a:solidFill>
                <a:latin typeface="Times New Roman" pitchFamily="18" charset="0"/>
                <a:cs typeface="Times New Roman" pitchFamily="18" charset="0"/>
              </a:rPr>
              <a:t>:</a:t>
            </a:r>
          </a:p>
          <a:p>
            <a:endParaRPr lang="en-US" sz="2800" u="sng" dirty="0" smtClean="0">
              <a:solidFill>
                <a:schemeClr val="tx1"/>
              </a:solidFill>
              <a:latin typeface="Times New Roman" pitchFamily="18" charset="0"/>
              <a:cs typeface="Times New Roman" pitchFamily="18" charset="0"/>
            </a:endParaRPr>
          </a:p>
          <a:p>
            <a:r>
              <a:rPr lang="en-US" sz="2200" dirty="0" smtClean="0">
                <a:solidFill>
                  <a:schemeClr val="tx1"/>
                </a:solidFill>
                <a:latin typeface="Times New Roman" pitchFamily="18" charset="0"/>
                <a:cs typeface="Times New Roman" pitchFamily="18" charset="0"/>
              </a:rPr>
              <a:t>Check the how many Rows and Columns present in dataset:</a:t>
            </a:r>
          </a:p>
          <a:p>
            <a:endParaRPr lang="en-US" dirty="0" smtClean="0"/>
          </a:p>
          <a:p>
            <a:endParaRPr lang="en-US" dirty="0"/>
          </a:p>
          <a:p>
            <a:endParaRPr lang="en-US" dirty="0" smtClean="0"/>
          </a:p>
          <a:p>
            <a:endParaRPr lang="en-US" dirty="0"/>
          </a:p>
          <a:p>
            <a:pPr algn="just"/>
            <a:r>
              <a:rPr lang="en-IN" sz="2000" b="0" dirty="0" smtClean="0">
                <a:solidFill>
                  <a:schemeClr val="tx1"/>
                </a:solidFill>
                <a:latin typeface="Times New Roman" pitchFamily="18" charset="0"/>
                <a:cs typeface="Times New Roman" pitchFamily="18" charset="0"/>
              </a:rPr>
              <a:t>Check </a:t>
            </a:r>
            <a:r>
              <a:rPr lang="en-IN" sz="2000" b="0" dirty="0">
                <a:solidFill>
                  <a:schemeClr val="tx1"/>
                </a:solidFill>
                <a:latin typeface="Times New Roman" pitchFamily="18" charset="0"/>
                <a:cs typeface="Times New Roman" pitchFamily="18" charset="0"/>
              </a:rPr>
              <a:t>the how much Columns and rows present in dataset using </a:t>
            </a:r>
            <a:r>
              <a:rPr lang="en-IN" sz="2000" b="0" dirty="0" err="1">
                <a:solidFill>
                  <a:schemeClr val="tx1"/>
                </a:solidFill>
                <a:latin typeface="Times New Roman" pitchFamily="18" charset="0"/>
                <a:cs typeface="Times New Roman" pitchFamily="18" charset="0"/>
              </a:rPr>
              <a:t>df.shape</a:t>
            </a:r>
            <a:r>
              <a:rPr lang="en-IN" sz="2000" b="0" dirty="0">
                <a:solidFill>
                  <a:schemeClr val="tx1"/>
                </a:solidFill>
                <a:latin typeface="Times New Roman" pitchFamily="18" charset="0"/>
                <a:cs typeface="Times New Roman" pitchFamily="18" charset="0"/>
              </a:rPr>
              <a:t>() is use to check the rows and columns count in this above dataset there are 269 rows and 71 columns are </a:t>
            </a:r>
            <a:r>
              <a:rPr lang="en-IN" sz="2000" b="0" dirty="0" smtClean="0">
                <a:solidFill>
                  <a:schemeClr val="tx1"/>
                </a:solidFill>
                <a:latin typeface="Times New Roman" pitchFamily="18" charset="0"/>
                <a:cs typeface="Times New Roman" pitchFamily="18" charset="0"/>
              </a:rPr>
              <a:t>present</a:t>
            </a:r>
            <a:r>
              <a:rPr lang="en-IN" b="0" dirty="0" smtClean="0">
                <a:solidFill>
                  <a:schemeClr val="tx1"/>
                </a:solidFill>
                <a:latin typeface="Times New Roman" pitchFamily="18" charset="0"/>
                <a:cs typeface="Times New Roman" pitchFamily="18" charset="0"/>
              </a:rPr>
              <a:t>.</a:t>
            </a:r>
            <a:endParaRPr lang="en-US" b="0" dirty="0">
              <a:solidFill>
                <a:schemeClr val="tx1"/>
              </a:solidFill>
              <a:latin typeface="Times New Roman" pitchFamily="18" charset="0"/>
              <a:cs typeface="Times New Roman" pitchFamily="18" charset="0"/>
            </a:endParaRPr>
          </a:p>
        </p:txBody>
      </p:sp>
      <p:pic>
        <p:nvPicPr>
          <p:cNvPr id="8" name="Content Placeholder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749685"/>
            <a:ext cx="2819400" cy="762000"/>
          </a:xfrm>
          <a:prstGeom prst="rect">
            <a:avLst/>
          </a:prstGeom>
          <a:noFill/>
          <a:ln>
            <a:noFill/>
          </a:ln>
        </p:spPr>
      </p:pic>
    </p:spTree>
    <p:extLst>
      <p:ext uri="{BB962C8B-B14F-4D97-AF65-F5344CB8AC3E}">
        <p14:creationId xmlns:p14="http://schemas.microsoft.com/office/powerpoint/2010/main" val="149035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a:ln>
            <a:solidFill>
              <a:schemeClr val="accent1"/>
            </a:solidFill>
          </a:ln>
        </p:spPr>
        <p:txBody>
          <a:bodyPr/>
          <a:lstStyle/>
          <a:p>
            <a:pPr marL="0" indent="0" algn="just" fontAlgn="base">
              <a:buNone/>
            </a:pPr>
            <a:endParaRPr lang="en-IN" sz="2000" dirty="0" smtClean="0">
              <a:latin typeface="Times New Roman" pitchFamily="18" charset="0"/>
              <a:cs typeface="Times New Roman" pitchFamily="18" charset="0"/>
            </a:endParaRPr>
          </a:p>
          <a:p>
            <a:pPr marL="0" indent="0" algn="just" fontAlgn="base">
              <a:buNone/>
            </a:pPr>
            <a:endParaRPr lang="en-IN" sz="2000" dirty="0">
              <a:latin typeface="Times New Roman" pitchFamily="18" charset="0"/>
              <a:cs typeface="Times New Roman" pitchFamily="18" charset="0"/>
            </a:endParaRPr>
          </a:p>
          <a:p>
            <a:pPr marL="0" indent="0" algn="just" fontAlgn="base">
              <a:buNone/>
            </a:pPr>
            <a:endParaRPr lang="en-IN" sz="2000" dirty="0" smtClean="0">
              <a:latin typeface="Times New Roman" pitchFamily="18" charset="0"/>
              <a:cs typeface="Times New Roman" pitchFamily="18" charset="0"/>
            </a:endParaRPr>
          </a:p>
          <a:p>
            <a:pPr marL="0" indent="0" algn="just" fontAlgn="base">
              <a:buNone/>
            </a:pPr>
            <a:endParaRPr lang="en-IN" sz="2000" dirty="0">
              <a:latin typeface="Times New Roman" pitchFamily="18" charset="0"/>
              <a:cs typeface="Times New Roman" pitchFamily="18" charset="0"/>
            </a:endParaRPr>
          </a:p>
          <a:p>
            <a:pPr marL="0" indent="0" algn="just" fontAlgn="base">
              <a:buNone/>
            </a:pPr>
            <a:endParaRPr lang="en-IN" sz="2000" dirty="0" smtClean="0">
              <a:latin typeface="Times New Roman" pitchFamily="18" charset="0"/>
              <a:cs typeface="Times New Roman" pitchFamily="18" charset="0"/>
            </a:endParaRPr>
          </a:p>
          <a:p>
            <a:pPr marL="0" indent="0" algn="just" fontAlgn="base">
              <a:buNone/>
            </a:pPr>
            <a:endParaRPr lang="en-IN" sz="2000" dirty="0" smtClean="0">
              <a:latin typeface="Times New Roman" pitchFamily="18" charset="0"/>
              <a:cs typeface="Times New Roman" pitchFamily="18" charset="0"/>
            </a:endParaRPr>
          </a:p>
          <a:p>
            <a:pPr marL="0" indent="0" algn="just" fontAlgn="base">
              <a:buNone/>
            </a:pPr>
            <a:endParaRPr lang="en-IN" sz="2000" dirty="0">
              <a:latin typeface="Times New Roman" pitchFamily="18" charset="0"/>
              <a:cs typeface="Times New Roman" pitchFamily="18" charset="0"/>
            </a:endParaRPr>
          </a:p>
          <a:p>
            <a:pPr marL="0" indent="0" algn="just" fontAlgn="base">
              <a:buNone/>
            </a:pPr>
            <a:endParaRPr lang="en-IN" sz="2000" dirty="0" smtClean="0">
              <a:latin typeface="Times New Roman" pitchFamily="18" charset="0"/>
              <a:cs typeface="Times New Roman" pitchFamily="18" charset="0"/>
            </a:endParaRPr>
          </a:p>
          <a:p>
            <a:pPr marL="0" indent="0" algn="just" fontAlgn="base">
              <a:buNone/>
            </a:pPr>
            <a:endParaRPr lang="en-IN" sz="2000" dirty="0">
              <a:latin typeface="Times New Roman" pitchFamily="18" charset="0"/>
              <a:cs typeface="Times New Roman" pitchFamily="18" charset="0"/>
            </a:endParaRPr>
          </a:p>
          <a:p>
            <a:pPr marL="0" indent="0" algn="just" fontAlgn="base">
              <a:buNone/>
            </a:pPr>
            <a:r>
              <a:rPr lang="en-IN" sz="2000" dirty="0" smtClean="0">
                <a:latin typeface="Times New Roman" pitchFamily="18" charset="0"/>
                <a:cs typeface="Times New Roman" pitchFamily="18" charset="0"/>
              </a:rPr>
              <a:t>Here </a:t>
            </a:r>
            <a:r>
              <a:rPr lang="en-IN" sz="2000" dirty="0">
                <a:latin typeface="Times New Roman" pitchFamily="18" charset="0"/>
                <a:cs typeface="Times New Roman" pitchFamily="18" charset="0"/>
              </a:rPr>
              <a:t>after use different parameter list the best parameter list is select.</a:t>
            </a:r>
            <a:endParaRPr lang="en-US" sz="2000" dirty="0">
              <a:latin typeface="Times New Roman" pitchFamily="18" charset="0"/>
              <a:cs typeface="Times New Roman" pitchFamily="18" charset="0"/>
            </a:endParaRPr>
          </a:p>
          <a:p>
            <a:pPr marL="0" indent="0" algn="just">
              <a:buNone/>
            </a:pPr>
            <a:r>
              <a:rPr lang="en-US" sz="2000" dirty="0">
                <a:latin typeface="Times New Roman" pitchFamily="18" charset="0"/>
                <a:cs typeface="Times New Roman" pitchFamily="18" charset="0"/>
              </a:rPr>
              <a:t>Above are the best parameter list  </a:t>
            </a:r>
            <a:r>
              <a:rPr lang="en-US" sz="2000" dirty="0" err="1">
                <a:latin typeface="Times New Roman" pitchFamily="18" charset="0"/>
                <a:cs typeface="Times New Roman" pitchFamily="18" charset="0"/>
              </a:rPr>
              <a:t>RandomForestClassifier</a:t>
            </a:r>
            <a:r>
              <a:rPr lang="en-US" sz="2000" dirty="0">
                <a:latin typeface="Times New Roman" pitchFamily="18" charset="0"/>
                <a:cs typeface="Times New Roman" pitchFamily="18" charset="0"/>
              </a:rPr>
              <a:t>.</a:t>
            </a:r>
          </a:p>
          <a:p>
            <a:pPr marL="0" indent="0" algn="just">
              <a:buNone/>
            </a:pPr>
            <a:r>
              <a:rPr lang="en-US" sz="2000" dirty="0">
                <a:latin typeface="Times New Roman" pitchFamily="18" charset="0"/>
                <a:cs typeface="Times New Roman" pitchFamily="18" charset="0"/>
              </a:rPr>
              <a:t>Put this parameters into the model so output is finally best score </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RandomForestClassifier</a:t>
            </a:r>
            <a:r>
              <a:rPr lang="en-US" sz="2000" dirty="0">
                <a:latin typeface="Times New Roman" pitchFamily="18" charset="0"/>
                <a:cs typeface="Times New Roman" pitchFamily="18" charset="0"/>
              </a:rPr>
              <a:t> is 100 so it is the best score.</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5943600" cy="2819400"/>
          </a:xfrm>
          <a:prstGeom prst="rect">
            <a:avLst/>
          </a:prstGeom>
          <a:noFill/>
          <a:ln>
            <a:noFill/>
          </a:ln>
        </p:spPr>
      </p:pic>
    </p:spTree>
    <p:extLst>
      <p:ext uri="{BB962C8B-B14F-4D97-AF65-F5344CB8AC3E}">
        <p14:creationId xmlns:p14="http://schemas.microsoft.com/office/powerpoint/2010/main" val="330165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6400800" cy="2381372"/>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00399"/>
            <a:ext cx="5479415" cy="1768475"/>
          </a:xfrm>
          <a:prstGeom prst="rect">
            <a:avLst/>
          </a:prstGeom>
          <a:noFill/>
          <a:ln>
            <a:noFill/>
          </a:ln>
        </p:spPr>
      </p:pic>
      <p:sp>
        <p:nvSpPr>
          <p:cNvPr id="6" name="Rectangle 5"/>
          <p:cNvSpPr/>
          <p:nvPr/>
        </p:nvSpPr>
        <p:spPr>
          <a:xfrm>
            <a:off x="762000" y="5334000"/>
            <a:ext cx="7162800" cy="400110"/>
          </a:xfrm>
          <a:prstGeom prst="rect">
            <a:avLst/>
          </a:prstGeom>
        </p:spPr>
        <p:txBody>
          <a:bodyPr wrap="square">
            <a:spAutoFit/>
          </a:bodyPr>
          <a:lstStyle/>
          <a:p>
            <a:pPr fontAlgn="base"/>
            <a:r>
              <a:rPr lang="en-IN" sz="2000" dirty="0">
                <a:latin typeface="Times New Roman" pitchFamily="18" charset="0"/>
                <a:cs typeface="Times New Roman" pitchFamily="18" charset="0"/>
              </a:rPr>
              <a:t>Finally load the model and predict the values.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711016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467600" cy="6045935"/>
          </a:xfrm>
        </p:spPr>
        <p:txBody>
          <a:bodyPr/>
          <a:lstStyle/>
          <a:p>
            <a:pPr marL="0" indent="0">
              <a:buNone/>
            </a:pPr>
            <a:r>
              <a:rPr lang="en-IN" b="1" u="sng" dirty="0">
                <a:latin typeface="Arial" pitchFamily="34" charset="0"/>
                <a:cs typeface="Arial" pitchFamily="34" charset="0"/>
              </a:rPr>
              <a:t>6</a:t>
            </a:r>
            <a:r>
              <a:rPr lang="en-IN" b="1" u="sng" dirty="0" smtClean="0">
                <a:latin typeface="Arial" pitchFamily="34" charset="0"/>
                <a:cs typeface="Arial" pitchFamily="34" charset="0"/>
              </a:rPr>
              <a:t>. Conclusion</a:t>
            </a:r>
            <a:r>
              <a:rPr lang="en-IN" b="1" dirty="0" smtClean="0">
                <a:latin typeface="Arial" pitchFamily="34" charset="0"/>
                <a:cs typeface="Arial" pitchFamily="34" charset="0"/>
              </a:rPr>
              <a:t>:</a:t>
            </a:r>
          </a:p>
          <a:p>
            <a:pPr marL="0" indent="0">
              <a:buNone/>
            </a:pPr>
            <a:endParaRPr lang="en-IN" b="1" dirty="0">
              <a:latin typeface="Arial" pitchFamily="34" charset="0"/>
              <a:cs typeface="Arial" pitchFamily="34" charset="0"/>
            </a:endParaRPr>
          </a:p>
          <a:p>
            <a:pPr marL="0" indent="0" algn="just">
              <a:buNone/>
            </a:pPr>
            <a:r>
              <a:rPr lang="en-IN" sz="2000" dirty="0">
                <a:latin typeface="Times New Roman" pitchFamily="18" charset="0"/>
                <a:cs typeface="Times New Roman" pitchFamily="18" charset="0"/>
              </a:rPr>
              <a:t>In this customer retention project</a:t>
            </a:r>
            <a:r>
              <a:rPr lang="en-IN"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Marketers can use the identified segments of online customers on the basis of their shopping values and decide accordingly on marketing strategies. Because customers satisfaction is most </a:t>
            </a:r>
            <a:r>
              <a:rPr lang="en-US" sz="2000" dirty="0" smtClean="0">
                <a:latin typeface="Times New Roman" pitchFamily="18" charset="0"/>
                <a:cs typeface="Times New Roman" pitchFamily="18" charset="0"/>
              </a:rPr>
              <a:t>important.</a:t>
            </a:r>
            <a:endParaRPr lang="en-US" sz="2000" dirty="0">
              <a:latin typeface="Arial" pitchFamily="34" charset="0"/>
              <a:cs typeface="Arial" pitchFamily="34" charset="0"/>
            </a:endParaRP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696599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75489"/>
            <a:ext cx="7467600" cy="5598463"/>
          </a:xfrm>
        </p:spPr>
        <p:txBody>
          <a:bodyPr/>
          <a:lstStyle/>
          <a:p>
            <a:pPr marL="0" indent="0">
              <a:buNone/>
            </a:pPr>
            <a:r>
              <a:rPr lang="en-US" b="1" dirty="0" smtClean="0">
                <a:latin typeface="Arial" pitchFamily="34" charset="0"/>
                <a:cs typeface="Arial" pitchFamily="34" charset="0"/>
              </a:rPr>
              <a:t>Check the null values present in dataset or not</a:t>
            </a:r>
            <a:r>
              <a:rPr lang="en-US" dirty="0" smtClean="0">
                <a:latin typeface="Arial" pitchFamily="34" charset="0"/>
                <a:cs typeface="Arial" pitchFamily="34" charset="0"/>
              </a:rPr>
              <a:t>:</a:t>
            </a:r>
            <a:endParaRPr lang="en-US" dirty="0">
              <a:latin typeface="Arial" pitchFamily="34" charset="0"/>
              <a:cs typeface="Arial" pitchFamily="34"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lgn="just">
              <a:buNone/>
            </a:pPr>
            <a:r>
              <a:rPr lang="en-US" sz="2000" dirty="0" smtClean="0">
                <a:latin typeface="Times New Roman" pitchFamily="18" charset="0"/>
                <a:cs typeface="Times New Roman" pitchFamily="18" charset="0"/>
              </a:rPr>
              <a:t>Using </a:t>
            </a:r>
            <a:r>
              <a:rPr lang="en-US" sz="2000" dirty="0" err="1" smtClean="0">
                <a:latin typeface="Times New Roman" pitchFamily="18" charset="0"/>
                <a:cs typeface="Times New Roman" pitchFamily="18" charset="0"/>
              </a:rPr>
              <a:t>df.isnull</a:t>
            </a:r>
            <a:r>
              <a:rPr lang="en-US" sz="2000" dirty="0" smtClean="0">
                <a:latin typeface="Times New Roman" pitchFamily="18" charset="0"/>
                <a:cs typeface="Times New Roman" pitchFamily="18" charset="0"/>
              </a:rPr>
              <a:t>().sum().any() is used to check any null values are present in dataset in above there was no null values are present in dataset. </a:t>
            </a:r>
          </a:p>
          <a:p>
            <a:pPr marL="0" indent="0" algn="just">
              <a:buNone/>
            </a:pPr>
            <a:endParaRPr lang="en-US" sz="2000"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3276600" cy="990600"/>
          </a:xfrm>
          <a:prstGeom prst="rect">
            <a:avLst/>
          </a:prstGeom>
          <a:noFill/>
          <a:ln>
            <a:noFill/>
          </a:ln>
        </p:spPr>
      </p:pic>
    </p:spTree>
    <p:extLst>
      <p:ext uri="{BB962C8B-B14F-4D97-AF65-F5344CB8AC3E}">
        <p14:creationId xmlns:p14="http://schemas.microsoft.com/office/powerpoint/2010/main" val="99715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61543" y="3276600"/>
            <a:ext cx="7486245" cy="1828800"/>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61543" y="5105400"/>
            <a:ext cx="7486245" cy="1295400"/>
          </a:xfrm>
          <a:prstGeom prst="rect">
            <a:avLst/>
          </a:prstGeom>
          <a:noFill/>
          <a:ln>
            <a:noFill/>
          </a:ln>
        </p:spPr>
      </p:pic>
      <p:sp>
        <p:nvSpPr>
          <p:cNvPr id="9" name="Content Placeholder 8"/>
          <p:cNvSpPr>
            <a:spLocks noGrp="1"/>
          </p:cNvSpPr>
          <p:nvPr>
            <p:ph sz="quarter" idx="1"/>
          </p:nvPr>
        </p:nvSpPr>
        <p:spPr>
          <a:xfrm>
            <a:off x="361543" y="457200"/>
            <a:ext cx="7563257" cy="838200"/>
          </a:xfrm>
        </p:spPr>
        <p:txBody>
          <a:bodyPr>
            <a:noAutofit/>
          </a:bodyPr>
          <a:lstStyle/>
          <a:p>
            <a:pPr marL="0" indent="0" algn="just">
              <a:buNone/>
            </a:pPr>
            <a:r>
              <a:rPr lang="en-US" sz="2000" b="1" dirty="0" smtClean="0">
                <a:latin typeface="Arial" pitchFamily="34" charset="0"/>
                <a:cs typeface="Arial" pitchFamily="34" charset="0"/>
              </a:rPr>
              <a:t>Here we check the </a:t>
            </a:r>
            <a:r>
              <a:rPr lang="en-US" sz="2000" b="1" dirty="0" err="1" smtClean="0">
                <a:latin typeface="Arial" pitchFamily="34" charset="0"/>
                <a:cs typeface="Arial" pitchFamily="34" charset="0"/>
              </a:rPr>
              <a:t>datatypes</a:t>
            </a:r>
            <a:r>
              <a:rPr lang="en-US" sz="2000" b="1" dirty="0" smtClean="0">
                <a:latin typeface="Arial" pitchFamily="34" charset="0"/>
                <a:cs typeface="Arial" pitchFamily="34" charset="0"/>
              </a:rPr>
              <a:t> of all the columns in dataset only one integer value are present and all are object values:</a:t>
            </a:r>
            <a:endParaRPr lang="en-US" sz="2000" b="1" dirty="0">
              <a:latin typeface="Arial" pitchFamily="34" charset="0"/>
              <a:cs typeface="Arial" pitchFamily="34" charset="0"/>
            </a:endParaRPr>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361543" y="1524000"/>
            <a:ext cx="7410857" cy="1752600"/>
          </a:xfrm>
          <a:prstGeom prst="rect">
            <a:avLst/>
          </a:prstGeom>
          <a:noFill/>
          <a:ln>
            <a:noFill/>
          </a:ln>
        </p:spPr>
      </p:pic>
    </p:spTree>
    <p:extLst>
      <p:ext uri="{BB962C8B-B14F-4D97-AF65-F5344CB8AC3E}">
        <p14:creationId xmlns:p14="http://schemas.microsoft.com/office/powerpoint/2010/main" val="383674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
          </p:nvPr>
        </p:nvSpPr>
        <p:spPr>
          <a:xfrm>
            <a:off x="457200" y="457200"/>
            <a:ext cx="7467600" cy="5940425"/>
          </a:xfrm>
        </p:spPr>
        <p:txBody>
          <a:bodyPr>
            <a:normAutofit lnSpcReduction="10000"/>
          </a:bodyPr>
          <a:lstStyle/>
          <a:p>
            <a:pPr marL="0" indent="0">
              <a:buNone/>
            </a:pPr>
            <a:r>
              <a:rPr lang="en-US" b="1" u="sng" dirty="0" smtClean="0">
                <a:latin typeface="Arial" pitchFamily="34" charset="0"/>
                <a:cs typeface="Arial" pitchFamily="34" charset="0"/>
              </a:rPr>
              <a:t>3. EDA</a:t>
            </a:r>
            <a:r>
              <a:rPr lang="en-US" sz="3200" b="1" u="sng" dirty="0" smtClean="0">
                <a:latin typeface="Arial" pitchFamily="34" charset="0"/>
                <a:cs typeface="Arial" pitchFamily="34" charset="0"/>
              </a:rPr>
              <a:t>:</a:t>
            </a:r>
          </a:p>
          <a:p>
            <a:pPr marL="0" indent="0">
              <a:buNone/>
            </a:pPr>
            <a:endParaRPr lang="en-US" sz="3200" b="1" u="sng" dirty="0" smtClean="0">
              <a:latin typeface="Arial" pitchFamily="34" charset="0"/>
              <a:cs typeface="Arial" pitchFamily="34" charset="0"/>
            </a:endParaRPr>
          </a:p>
          <a:p>
            <a:pPr marL="0" indent="0">
              <a:buNone/>
            </a:pPr>
            <a:r>
              <a:rPr lang="en-US" sz="2000" b="1" dirty="0" err="1" smtClean="0">
                <a:latin typeface="Arial" pitchFamily="34" charset="0"/>
                <a:cs typeface="Arial" pitchFamily="34" charset="0"/>
              </a:rPr>
              <a:t>Univarient</a:t>
            </a:r>
            <a:r>
              <a:rPr lang="en-US" sz="2000" b="1" dirty="0" smtClean="0">
                <a:latin typeface="Arial" pitchFamily="34" charset="0"/>
                <a:cs typeface="Arial" pitchFamily="34" charset="0"/>
              </a:rPr>
              <a:t>  Analysis</a:t>
            </a:r>
            <a:r>
              <a:rPr lang="en-US" sz="2000" b="1" dirty="0" smtClean="0">
                <a:latin typeface="Arial" pitchFamily="34" charset="0"/>
                <a:cs typeface="Arial" pitchFamily="34" charset="0"/>
              </a:rPr>
              <a:t>:</a:t>
            </a:r>
            <a:endParaRPr lang="en-US" sz="2000" b="1" dirty="0" smtClean="0">
              <a:latin typeface="Arial" pitchFamily="34" charset="0"/>
              <a:cs typeface="Arial" pitchFamily="34" charset="0"/>
            </a:endParaRPr>
          </a:p>
          <a:p>
            <a:pPr marL="0" indent="0">
              <a:buNone/>
            </a:pPr>
            <a:endParaRPr lang="en-US" sz="2000" b="1" dirty="0">
              <a:latin typeface="Arial" pitchFamily="34" charset="0"/>
              <a:cs typeface="Arial" pitchFamily="34" charset="0"/>
            </a:endParaRPr>
          </a:p>
          <a:p>
            <a:pPr marL="0" indent="0">
              <a:buNone/>
            </a:pPr>
            <a:endParaRPr lang="en-US" sz="2000" b="1" dirty="0" smtClean="0">
              <a:latin typeface="Arial" pitchFamily="34" charset="0"/>
              <a:cs typeface="Arial" pitchFamily="34" charset="0"/>
            </a:endParaRPr>
          </a:p>
          <a:p>
            <a:pPr marL="0" indent="0">
              <a:buNone/>
            </a:pPr>
            <a:endParaRPr lang="en-US" sz="2000" b="1" dirty="0">
              <a:latin typeface="Arial" pitchFamily="34" charset="0"/>
              <a:cs typeface="Arial" pitchFamily="34" charset="0"/>
            </a:endParaRPr>
          </a:p>
          <a:p>
            <a:pPr marL="0" indent="0">
              <a:buNone/>
            </a:pPr>
            <a:endParaRPr lang="en-US" sz="2000" b="1" dirty="0" smtClean="0">
              <a:latin typeface="Arial" pitchFamily="34" charset="0"/>
              <a:cs typeface="Arial" pitchFamily="34" charset="0"/>
            </a:endParaRPr>
          </a:p>
          <a:p>
            <a:pPr marL="0" indent="0">
              <a:buNone/>
            </a:pPr>
            <a:endParaRPr lang="en-US" sz="2000" b="1" dirty="0">
              <a:latin typeface="Arial" pitchFamily="34" charset="0"/>
              <a:cs typeface="Arial" pitchFamily="34" charset="0"/>
            </a:endParaRPr>
          </a:p>
          <a:p>
            <a:pPr marL="0" indent="0">
              <a:buNone/>
            </a:pPr>
            <a:endParaRPr lang="en-US" sz="2000" b="1" dirty="0" smtClean="0">
              <a:latin typeface="Arial" pitchFamily="34" charset="0"/>
              <a:cs typeface="Arial" pitchFamily="34" charset="0"/>
            </a:endParaRPr>
          </a:p>
          <a:p>
            <a:pPr marL="0" indent="0">
              <a:buNone/>
            </a:pPr>
            <a:endParaRPr lang="en-US" sz="2000" b="1" dirty="0">
              <a:latin typeface="Arial" pitchFamily="34" charset="0"/>
              <a:cs typeface="Arial" pitchFamily="34" charset="0"/>
            </a:endParaRPr>
          </a:p>
          <a:p>
            <a:pPr marL="0" indent="0" algn="just">
              <a:buNone/>
            </a:pPr>
            <a:endParaRPr lang="en-US" sz="2000" dirty="0" smtClean="0">
              <a:latin typeface="Times New Roman" pitchFamily="18" charset="0"/>
              <a:cs typeface="Times New Roman" pitchFamily="18" charset="0"/>
            </a:endParaRPr>
          </a:p>
          <a:p>
            <a:pPr marL="0" indent="0" algn="just">
              <a:buNone/>
            </a:pPr>
            <a:r>
              <a:rPr lang="en-US" sz="2000" dirty="0" smtClean="0">
                <a:latin typeface="Times New Roman" pitchFamily="18" charset="0"/>
                <a:cs typeface="Times New Roman" pitchFamily="18" charset="0"/>
              </a:rPr>
              <a:t>In </a:t>
            </a:r>
            <a:r>
              <a:rPr lang="en-US" sz="2000" dirty="0" err="1" smtClean="0">
                <a:latin typeface="Times New Roman" pitchFamily="18" charset="0"/>
                <a:cs typeface="Times New Roman" pitchFamily="18" charset="0"/>
              </a:rPr>
              <a:t>univarient</a:t>
            </a:r>
            <a:r>
              <a:rPr lang="en-US" sz="2000" dirty="0" smtClean="0">
                <a:latin typeface="Times New Roman" pitchFamily="18" charset="0"/>
                <a:cs typeface="Times New Roman" pitchFamily="18" charset="0"/>
              </a:rPr>
              <a:t> analysis of above column is the target column in this column there was categorical values are present so it is classification problem and use classification algorithm there was class imbalance  issue was occur so solve using Oversampling  SMOTE is use to solve that problem.</a:t>
            </a:r>
          </a:p>
          <a:p>
            <a:pPr marL="0" indent="0">
              <a:buNone/>
            </a:pPr>
            <a:endParaRPr lang="en-US" sz="2000" b="1" dirty="0">
              <a:latin typeface="Arial" pitchFamily="34" charset="0"/>
              <a:cs typeface="Arial"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5029200" cy="2286000"/>
          </a:xfrm>
          <a:prstGeom prst="rect">
            <a:avLst/>
          </a:prstGeom>
          <a:noFill/>
          <a:ln>
            <a:noFill/>
          </a:ln>
        </p:spPr>
      </p:pic>
    </p:spTree>
    <p:extLst>
      <p:ext uri="{BB962C8B-B14F-4D97-AF65-F5344CB8AC3E}">
        <p14:creationId xmlns:p14="http://schemas.microsoft.com/office/powerpoint/2010/main" val="183959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pic>
        <p:nvPicPr>
          <p:cNvPr id="4" name="Content Placeholder 3"/>
          <p:cNvPicPr>
            <a:picLocks noGrp="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762000"/>
            <a:ext cx="4191000" cy="2209800"/>
          </a:xfrm>
          <a:prstGeom prst="rect">
            <a:avLst/>
          </a:prstGeom>
          <a:noFill/>
          <a:ln>
            <a:no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762000"/>
            <a:ext cx="3657600" cy="2127250"/>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3124200"/>
            <a:ext cx="4114799" cy="1981200"/>
          </a:xfrm>
          <a:prstGeom prst="rect">
            <a:avLst/>
          </a:prstGeom>
          <a:noFill/>
          <a:ln>
            <a:noFill/>
          </a:ln>
        </p:spPr>
      </p:pic>
      <p:pic>
        <p:nvPicPr>
          <p:cNvPr id="7" name="Pictur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799" y="3124200"/>
            <a:ext cx="3579495" cy="1752600"/>
          </a:xfrm>
          <a:prstGeom prst="rect">
            <a:avLst/>
          </a:prstGeom>
          <a:noFill/>
          <a:ln>
            <a:noFill/>
          </a:ln>
        </p:spPr>
      </p:pic>
      <p:sp>
        <p:nvSpPr>
          <p:cNvPr id="11" name="Subtitle 8"/>
          <p:cNvSpPr txBox="1">
            <a:spLocks/>
          </p:cNvSpPr>
          <p:nvPr/>
        </p:nvSpPr>
        <p:spPr>
          <a:xfrm>
            <a:off x="685800" y="5257800"/>
            <a:ext cx="7772400" cy="1117122"/>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en-US" sz="2400" b="0" smtClean="0">
                <a:solidFill>
                  <a:schemeClr val="tx1"/>
                </a:solidFill>
                <a:latin typeface="Times New Roman" pitchFamily="18" charset="0"/>
                <a:cs typeface="Times New Roman" pitchFamily="18" charset="0"/>
              </a:rPr>
              <a:t>Above are the univarient analysis of the different columns</a:t>
            </a:r>
            <a:endParaRPr lang="en-US" sz="2400"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73594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sz="quarter" idx="1"/>
          </p:nvPr>
        </p:nvSpPr>
        <p:spPr>
          <a:xfrm>
            <a:off x="457200" y="457200"/>
            <a:ext cx="7467600" cy="6016625"/>
          </a:xfrm>
        </p:spPr>
        <p:txBody>
          <a:bodyPr>
            <a:normAutofit fontScale="97500"/>
          </a:bodyPr>
          <a:lstStyle/>
          <a:p>
            <a:pPr marL="0" indent="0">
              <a:buNone/>
            </a:pPr>
            <a:r>
              <a:rPr lang="en-IN" sz="2500" b="1" dirty="0">
                <a:latin typeface="Arial" pitchFamily="34" charset="0"/>
                <a:cs typeface="Arial" pitchFamily="34" charset="0"/>
              </a:rPr>
              <a:t>Bi </a:t>
            </a:r>
            <a:r>
              <a:rPr lang="en-IN" sz="2500" b="1" dirty="0" err="1">
                <a:latin typeface="Arial" pitchFamily="34" charset="0"/>
                <a:cs typeface="Arial" pitchFamily="34" charset="0"/>
              </a:rPr>
              <a:t>varient</a:t>
            </a:r>
            <a:r>
              <a:rPr lang="en-IN" sz="2500" b="1" dirty="0">
                <a:latin typeface="Arial" pitchFamily="34" charset="0"/>
                <a:cs typeface="Arial" pitchFamily="34" charset="0"/>
              </a:rPr>
              <a:t> Analysis: </a:t>
            </a:r>
            <a:endParaRPr lang="en-IN" sz="2500" b="1" dirty="0" smtClean="0">
              <a:latin typeface="Arial" pitchFamily="34" charset="0"/>
              <a:cs typeface="Arial" pitchFamily="34" charset="0"/>
            </a:endParaRPr>
          </a:p>
          <a:p>
            <a:pPr marL="0" indent="0">
              <a:buNone/>
            </a:pPr>
            <a:endParaRPr lang="en-IN" b="1" dirty="0" smtClean="0">
              <a:latin typeface="Arial" pitchFamily="34" charset="0"/>
              <a:cs typeface="Arial" pitchFamily="34" charset="0"/>
            </a:endParaRPr>
          </a:p>
          <a:p>
            <a:pPr marL="0" indent="0">
              <a:buNone/>
            </a:pPr>
            <a:r>
              <a:rPr lang="en-US" sz="1800" b="1" dirty="0">
                <a:latin typeface="Arial" pitchFamily="34" charset="0"/>
                <a:cs typeface="Arial" pitchFamily="34" charset="0"/>
              </a:rPr>
              <a:t>Scatter </a:t>
            </a:r>
            <a:r>
              <a:rPr lang="en-US" sz="1800" b="1" dirty="0" smtClean="0">
                <a:latin typeface="Arial" pitchFamily="34" charset="0"/>
                <a:cs typeface="Arial" pitchFamily="34" charset="0"/>
              </a:rPr>
              <a:t>Plot:</a:t>
            </a:r>
          </a:p>
          <a:p>
            <a:pPr marL="0" indent="0">
              <a:buNone/>
            </a:pPr>
            <a:endParaRPr lang="en-US" sz="1800" b="1" dirty="0">
              <a:latin typeface="Arial" pitchFamily="34" charset="0"/>
              <a:cs typeface="Arial" pitchFamily="34" charset="0"/>
            </a:endParaRPr>
          </a:p>
          <a:p>
            <a:pPr marL="0" indent="0">
              <a:buNone/>
            </a:pPr>
            <a:endParaRPr lang="en-US" sz="1800" b="1" dirty="0" smtClean="0">
              <a:latin typeface="Arial" pitchFamily="34" charset="0"/>
              <a:cs typeface="Arial" pitchFamily="34" charset="0"/>
            </a:endParaRPr>
          </a:p>
          <a:p>
            <a:pPr marL="0" indent="0">
              <a:buNone/>
            </a:pPr>
            <a:endParaRPr lang="en-US" sz="1800" b="1" dirty="0">
              <a:latin typeface="Arial" pitchFamily="34" charset="0"/>
              <a:cs typeface="Arial" pitchFamily="34" charset="0"/>
            </a:endParaRPr>
          </a:p>
          <a:p>
            <a:pPr marL="0" indent="0">
              <a:buNone/>
            </a:pPr>
            <a:endParaRPr lang="en-US" sz="1800" b="1" dirty="0" smtClean="0">
              <a:latin typeface="Arial" pitchFamily="34" charset="0"/>
              <a:cs typeface="Arial" pitchFamily="34" charset="0"/>
            </a:endParaRPr>
          </a:p>
          <a:p>
            <a:pPr marL="0" indent="0">
              <a:buNone/>
            </a:pPr>
            <a:endParaRPr lang="en-US" sz="1800" b="1" dirty="0">
              <a:latin typeface="Arial" pitchFamily="34" charset="0"/>
              <a:cs typeface="Arial" pitchFamily="34" charset="0"/>
            </a:endParaRPr>
          </a:p>
          <a:p>
            <a:pPr marL="0" indent="0">
              <a:buNone/>
            </a:pPr>
            <a:endParaRPr lang="en-US" sz="1800" b="1" dirty="0" smtClean="0">
              <a:latin typeface="Arial" pitchFamily="34" charset="0"/>
              <a:cs typeface="Arial" pitchFamily="34" charset="0"/>
            </a:endParaRPr>
          </a:p>
          <a:p>
            <a:pPr marL="0" indent="0">
              <a:buNone/>
            </a:pPr>
            <a:endParaRPr lang="en-US" sz="1800" b="1" dirty="0">
              <a:latin typeface="Arial" pitchFamily="34" charset="0"/>
              <a:cs typeface="Arial" pitchFamily="34" charset="0"/>
            </a:endParaRPr>
          </a:p>
          <a:p>
            <a:pPr marL="0" indent="0">
              <a:buNone/>
            </a:pPr>
            <a:endParaRPr lang="en-US" sz="1800" b="1" dirty="0" smtClean="0">
              <a:latin typeface="Arial" pitchFamily="34" charset="0"/>
              <a:cs typeface="Arial" pitchFamily="34" charset="0"/>
            </a:endParaRPr>
          </a:p>
          <a:p>
            <a:pPr marL="0" indent="0">
              <a:buNone/>
            </a:pPr>
            <a:endParaRPr lang="en-US" sz="1800" b="1" dirty="0">
              <a:latin typeface="Arial" pitchFamily="34" charset="0"/>
              <a:cs typeface="Arial" pitchFamily="34" charset="0"/>
            </a:endParaRPr>
          </a:p>
          <a:p>
            <a:pPr marL="0" indent="0">
              <a:buNone/>
            </a:pPr>
            <a:endParaRPr lang="en-US" sz="1800" b="1" dirty="0" smtClean="0">
              <a:latin typeface="Arial" pitchFamily="34" charset="0"/>
              <a:cs typeface="Arial" pitchFamily="34" charset="0"/>
            </a:endParaRPr>
          </a:p>
          <a:p>
            <a:pPr marL="0" indent="0">
              <a:buNone/>
            </a:pPr>
            <a:endParaRPr lang="en-US" sz="1800" b="1" dirty="0">
              <a:latin typeface="Arial" pitchFamily="34" charset="0"/>
              <a:cs typeface="Arial" pitchFamily="34" charset="0"/>
            </a:endParaRPr>
          </a:p>
          <a:p>
            <a:pPr marL="0" indent="0">
              <a:buNone/>
            </a:pPr>
            <a:r>
              <a:rPr lang="en-IN" sz="2100" dirty="0">
                <a:latin typeface="Times New Roman" pitchFamily="18" charset="0"/>
                <a:cs typeface="Times New Roman" pitchFamily="18" charset="0"/>
              </a:rPr>
              <a:t>Here Above Scatterplot shows the comparison between two columns.</a:t>
            </a:r>
            <a:endParaRPr lang="en-US" sz="2100" dirty="0">
              <a:latin typeface="Times New Roman" pitchFamily="18" charset="0"/>
              <a:cs typeface="Times New Roman" pitchFamily="18" charset="0"/>
            </a:endParaRPr>
          </a:p>
          <a:p>
            <a:pPr marL="0" indent="0">
              <a:buNone/>
            </a:pPr>
            <a:endParaRPr lang="en-US" sz="1800" b="1" dirty="0" smtClean="0">
              <a:latin typeface="Arial" pitchFamily="34" charset="0"/>
              <a:cs typeface="Arial" pitchFamily="34" charset="0"/>
            </a:endParaRPr>
          </a:p>
          <a:p>
            <a:pPr marL="0" indent="0">
              <a:buNone/>
            </a:pPr>
            <a:endParaRPr lang="en-US" sz="1800" b="1" i="1" dirty="0">
              <a:latin typeface="Arial" pitchFamily="34" charset="0"/>
              <a:cs typeface="Arial"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37055"/>
            <a:ext cx="7086599" cy="3496945"/>
          </a:xfrm>
          <a:prstGeom prst="rect">
            <a:avLst/>
          </a:prstGeom>
          <a:noFill/>
          <a:ln>
            <a:noFill/>
          </a:ln>
        </p:spPr>
      </p:pic>
    </p:spTree>
    <p:extLst>
      <p:ext uri="{BB962C8B-B14F-4D97-AF65-F5344CB8AC3E}">
        <p14:creationId xmlns:p14="http://schemas.microsoft.com/office/powerpoint/2010/main" val="4070487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2390</TotalTime>
  <Words>788</Words>
  <Application>Microsoft Office PowerPoint</Application>
  <PresentationFormat>On-screen Show (4:3)</PresentationFormat>
  <Paragraphs>168</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Oriel</vt:lpstr>
      <vt:lpstr>PowerPoint Presentation</vt:lpstr>
      <vt:lpstr>1. Problem Definition:</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dc:creator>
  <cp:lastModifiedBy>Ankita</cp:lastModifiedBy>
  <cp:revision>19</cp:revision>
  <dcterms:created xsi:type="dcterms:W3CDTF">2021-09-14T05:46:13Z</dcterms:created>
  <dcterms:modified xsi:type="dcterms:W3CDTF">2021-09-16T06:27:59Z</dcterms:modified>
</cp:coreProperties>
</file>